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39"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85" r:id="rId14"/>
    <p:sldId id="286" r:id="rId15"/>
    <p:sldId id="301" r:id="rId16"/>
    <p:sldId id="315" r:id="rId17"/>
    <p:sldId id="267" r:id="rId18"/>
    <p:sldId id="284" r:id="rId19"/>
    <p:sldId id="302" r:id="rId20"/>
    <p:sldId id="303" r:id="rId21"/>
    <p:sldId id="288" r:id="rId22"/>
    <p:sldId id="299" r:id="rId23"/>
    <p:sldId id="304" r:id="rId24"/>
    <p:sldId id="305" r:id="rId25"/>
    <p:sldId id="306" r:id="rId26"/>
    <p:sldId id="293" r:id="rId27"/>
    <p:sldId id="296" r:id="rId28"/>
    <p:sldId id="295" r:id="rId29"/>
    <p:sldId id="294" r:id="rId30"/>
    <p:sldId id="307" r:id="rId31"/>
    <p:sldId id="308" r:id="rId32"/>
    <p:sldId id="283" r:id="rId33"/>
    <p:sldId id="309" r:id="rId34"/>
    <p:sldId id="310" r:id="rId35"/>
    <p:sldId id="311" r:id="rId36"/>
    <p:sldId id="291" r:id="rId37"/>
    <p:sldId id="292" r:id="rId38"/>
    <p:sldId id="312" r:id="rId39"/>
    <p:sldId id="313" r:id="rId40"/>
    <p:sldId id="314" r:id="rId41"/>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presProps" Target="pres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slide" Target="slides/slide39.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tableStyles" Target="tableStyle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theme" Target="theme/theme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viewProps" Target="viewProps.xml" /></Relationships>
</file>

<file path=ppt/diagrams/_rels/data4.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svg" /><Relationship Id="rId1" Type="http://schemas.openxmlformats.org/officeDocument/2006/relationships/image" Target="../media/image18.png" /><Relationship Id="rId6" Type="http://schemas.openxmlformats.org/officeDocument/2006/relationships/image" Target="../media/image23.svg" /><Relationship Id="rId5" Type="http://schemas.openxmlformats.org/officeDocument/2006/relationships/image" Target="../media/image22.png" /><Relationship Id="rId4" Type="http://schemas.openxmlformats.org/officeDocument/2006/relationships/image" Target="../media/image21.svg" /></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svg" /><Relationship Id="rId1" Type="http://schemas.openxmlformats.org/officeDocument/2006/relationships/image" Target="../media/image18.png" /><Relationship Id="rId6" Type="http://schemas.openxmlformats.org/officeDocument/2006/relationships/image" Target="../media/image23.svg" /><Relationship Id="rId5" Type="http://schemas.openxmlformats.org/officeDocument/2006/relationships/image" Target="../media/image22.png" /><Relationship Id="rId4" Type="http://schemas.openxmlformats.org/officeDocument/2006/relationships/image" Target="../media/image21.svg"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B9A126-C867-42FB-AC83-0EC2E4F6954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B9858E8-7F87-4608-B6CD-5A4CCB37C0FF}">
      <dgm:prSet/>
      <dgm:spPr/>
      <dgm:t>
        <a:bodyPr/>
        <a:lstStyle/>
        <a:p>
          <a:r>
            <a:rPr lang="en-GB"/>
            <a:t>There are three main methods for production of radiopharmaceuticals:</a:t>
          </a:r>
          <a:endParaRPr lang="en-US"/>
        </a:p>
      </dgm:t>
    </dgm:pt>
    <dgm:pt modelId="{AB1F0C2D-6B64-482C-BFDA-E7FDF9D46C49}" type="parTrans" cxnId="{935765AF-7CCA-4ACE-A26A-0ACC66FEE27D}">
      <dgm:prSet/>
      <dgm:spPr/>
      <dgm:t>
        <a:bodyPr/>
        <a:lstStyle/>
        <a:p>
          <a:endParaRPr lang="en-US"/>
        </a:p>
      </dgm:t>
    </dgm:pt>
    <dgm:pt modelId="{87F53368-A131-453B-B76D-7F0E56CF166D}" type="sibTrans" cxnId="{935765AF-7CCA-4ACE-A26A-0ACC66FEE27D}">
      <dgm:prSet/>
      <dgm:spPr/>
      <dgm:t>
        <a:bodyPr/>
        <a:lstStyle/>
        <a:p>
          <a:endParaRPr lang="en-US"/>
        </a:p>
      </dgm:t>
    </dgm:pt>
    <dgm:pt modelId="{FCAD460B-2242-4B23-BE9F-B043A41D4621}">
      <dgm:prSet/>
      <dgm:spPr/>
      <dgm:t>
        <a:bodyPr/>
        <a:lstStyle/>
        <a:p>
          <a:r>
            <a:rPr lang="en-GB" b="1"/>
            <a:t>Nuclear reactors</a:t>
          </a:r>
          <a:endParaRPr lang="en-US"/>
        </a:p>
      </dgm:t>
    </dgm:pt>
    <dgm:pt modelId="{DEFB4848-8AE3-4202-A036-32946B06907E}" type="parTrans" cxnId="{DB47CF5C-AC52-4C5D-A38A-74FF743608B2}">
      <dgm:prSet/>
      <dgm:spPr/>
      <dgm:t>
        <a:bodyPr/>
        <a:lstStyle/>
        <a:p>
          <a:endParaRPr lang="en-US"/>
        </a:p>
      </dgm:t>
    </dgm:pt>
    <dgm:pt modelId="{17891733-4869-4C22-B9A8-93574D7941E9}" type="sibTrans" cxnId="{DB47CF5C-AC52-4C5D-A38A-74FF743608B2}">
      <dgm:prSet/>
      <dgm:spPr/>
      <dgm:t>
        <a:bodyPr/>
        <a:lstStyle/>
        <a:p>
          <a:endParaRPr lang="en-US"/>
        </a:p>
      </dgm:t>
    </dgm:pt>
    <dgm:pt modelId="{E760418B-E177-4845-BD9C-E8607F884451}">
      <dgm:prSet/>
      <dgm:spPr/>
      <dgm:t>
        <a:bodyPr/>
        <a:lstStyle/>
        <a:p>
          <a:r>
            <a:rPr lang="en-GB" b="1"/>
            <a:t>Cyclotrons/particle accelerators</a:t>
          </a:r>
          <a:endParaRPr lang="en-US"/>
        </a:p>
      </dgm:t>
    </dgm:pt>
    <dgm:pt modelId="{8B64432E-4AFA-4A31-B93A-20F8299F1E5B}" type="parTrans" cxnId="{87DC2E9D-2E7B-4D2A-A56B-29DF7CD61BFB}">
      <dgm:prSet/>
      <dgm:spPr/>
      <dgm:t>
        <a:bodyPr/>
        <a:lstStyle/>
        <a:p>
          <a:endParaRPr lang="en-US"/>
        </a:p>
      </dgm:t>
    </dgm:pt>
    <dgm:pt modelId="{146FC002-7DA0-4BAB-B95A-4FE0D7B5FE0C}" type="sibTrans" cxnId="{87DC2E9D-2E7B-4D2A-A56B-29DF7CD61BFB}">
      <dgm:prSet/>
      <dgm:spPr/>
      <dgm:t>
        <a:bodyPr/>
        <a:lstStyle/>
        <a:p>
          <a:endParaRPr lang="en-US"/>
        </a:p>
      </dgm:t>
    </dgm:pt>
    <dgm:pt modelId="{8C5A01F0-73FE-4E4D-9ABF-4CA1796A75E1}">
      <dgm:prSet/>
      <dgm:spPr/>
      <dgm:t>
        <a:bodyPr/>
        <a:lstStyle/>
        <a:p>
          <a:r>
            <a:rPr lang="en-GB" b="1"/>
            <a:t>Generators</a:t>
          </a:r>
          <a:endParaRPr lang="en-US"/>
        </a:p>
      </dgm:t>
    </dgm:pt>
    <dgm:pt modelId="{0E1E385B-3F15-484A-B7F4-12183740B2BB}" type="parTrans" cxnId="{0F1DF348-D01B-4D46-AD0C-8E1076A1447C}">
      <dgm:prSet/>
      <dgm:spPr/>
      <dgm:t>
        <a:bodyPr/>
        <a:lstStyle/>
        <a:p>
          <a:endParaRPr lang="en-US"/>
        </a:p>
      </dgm:t>
    </dgm:pt>
    <dgm:pt modelId="{C84AC2D6-DB43-4152-8A00-D534D9D788C9}" type="sibTrans" cxnId="{0F1DF348-D01B-4D46-AD0C-8E1076A1447C}">
      <dgm:prSet/>
      <dgm:spPr/>
      <dgm:t>
        <a:bodyPr/>
        <a:lstStyle/>
        <a:p>
          <a:endParaRPr lang="en-US"/>
        </a:p>
      </dgm:t>
    </dgm:pt>
    <dgm:pt modelId="{5D2FE551-4430-48F8-BF53-68A69251C767}" type="pres">
      <dgm:prSet presAssocID="{E4B9A126-C867-42FB-AC83-0EC2E4F69544}" presName="vert0" presStyleCnt="0">
        <dgm:presLayoutVars>
          <dgm:dir/>
          <dgm:animOne val="branch"/>
          <dgm:animLvl val="lvl"/>
        </dgm:presLayoutVars>
      </dgm:prSet>
      <dgm:spPr/>
    </dgm:pt>
    <dgm:pt modelId="{510C273E-9586-44B7-9798-B132B6708233}" type="pres">
      <dgm:prSet presAssocID="{3B9858E8-7F87-4608-B6CD-5A4CCB37C0FF}" presName="thickLine" presStyleLbl="alignNode1" presStyleIdx="0" presStyleCnt="1"/>
      <dgm:spPr/>
    </dgm:pt>
    <dgm:pt modelId="{7E8D7E3B-14F6-4FF1-9600-3604EAB2E647}" type="pres">
      <dgm:prSet presAssocID="{3B9858E8-7F87-4608-B6CD-5A4CCB37C0FF}" presName="horz1" presStyleCnt="0"/>
      <dgm:spPr/>
    </dgm:pt>
    <dgm:pt modelId="{78B6649D-582D-4476-AE49-5371BF5ED453}" type="pres">
      <dgm:prSet presAssocID="{3B9858E8-7F87-4608-B6CD-5A4CCB37C0FF}" presName="tx1" presStyleLbl="revTx" presStyleIdx="0" presStyleCnt="4"/>
      <dgm:spPr/>
    </dgm:pt>
    <dgm:pt modelId="{CE2F7AED-9D3F-418B-BB82-BA891D9EB59B}" type="pres">
      <dgm:prSet presAssocID="{3B9858E8-7F87-4608-B6CD-5A4CCB37C0FF}" presName="vert1" presStyleCnt="0"/>
      <dgm:spPr/>
    </dgm:pt>
    <dgm:pt modelId="{41A3DFC2-0A14-4907-890A-BD4599724EFC}" type="pres">
      <dgm:prSet presAssocID="{FCAD460B-2242-4B23-BE9F-B043A41D4621}" presName="vertSpace2a" presStyleCnt="0"/>
      <dgm:spPr/>
    </dgm:pt>
    <dgm:pt modelId="{DF902277-A65F-4C72-A51D-94ABF93B720F}" type="pres">
      <dgm:prSet presAssocID="{FCAD460B-2242-4B23-BE9F-B043A41D4621}" presName="horz2" presStyleCnt="0"/>
      <dgm:spPr/>
    </dgm:pt>
    <dgm:pt modelId="{D8668052-D654-49A7-BBD3-9DFB348C9977}" type="pres">
      <dgm:prSet presAssocID="{FCAD460B-2242-4B23-BE9F-B043A41D4621}" presName="horzSpace2" presStyleCnt="0"/>
      <dgm:spPr/>
    </dgm:pt>
    <dgm:pt modelId="{8F03C9F2-E9E3-44F5-A3BE-9A5FB0A06568}" type="pres">
      <dgm:prSet presAssocID="{FCAD460B-2242-4B23-BE9F-B043A41D4621}" presName="tx2" presStyleLbl="revTx" presStyleIdx="1" presStyleCnt="4"/>
      <dgm:spPr/>
    </dgm:pt>
    <dgm:pt modelId="{CE062741-42FC-4B89-96CA-3D3F2D4BBA3B}" type="pres">
      <dgm:prSet presAssocID="{FCAD460B-2242-4B23-BE9F-B043A41D4621}" presName="vert2" presStyleCnt="0"/>
      <dgm:spPr/>
    </dgm:pt>
    <dgm:pt modelId="{881EEE68-6FE0-40F4-B3D8-7856D7315160}" type="pres">
      <dgm:prSet presAssocID="{FCAD460B-2242-4B23-BE9F-B043A41D4621}" presName="thinLine2b" presStyleLbl="callout" presStyleIdx="0" presStyleCnt="3"/>
      <dgm:spPr/>
    </dgm:pt>
    <dgm:pt modelId="{7B1DA83C-DA61-4DE4-8820-342F755D5F51}" type="pres">
      <dgm:prSet presAssocID="{FCAD460B-2242-4B23-BE9F-B043A41D4621}" presName="vertSpace2b" presStyleCnt="0"/>
      <dgm:spPr/>
    </dgm:pt>
    <dgm:pt modelId="{61994210-CDB3-4213-9209-3A46E86A2B77}" type="pres">
      <dgm:prSet presAssocID="{E760418B-E177-4845-BD9C-E8607F884451}" presName="horz2" presStyleCnt="0"/>
      <dgm:spPr/>
    </dgm:pt>
    <dgm:pt modelId="{897511F8-BC58-4DDE-BE9B-0FF89DCE2EB0}" type="pres">
      <dgm:prSet presAssocID="{E760418B-E177-4845-BD9C-E8607F884451}" presName="horzSpace2" presStyleCnt="0"/>
      <dgm:spPr/>
    </dgm:pt>
    <dgm:pt modelId="{0B4CC7EB-BB55-4878-AC61-BA43EA8EF920}" type="pres">
      <dgm:prSet presAssocID="{E760418B-E177-4845-BD9C-E8607F884451}" presName="tx2" presStyleLbl="revTx" presStyleIdx="2" presStyleCnt="4"/>
      <dgm:spPr/>
    </dgm:pt>
    <dgm:pt modelId="{9FF83ABC-AFCC-45B4-9DB4-B76D710D6932}" type="pres">
      <dgm:prSet presAssocID="{E760418B-E177-4845-BD9C-E8607F884451}" presName="vert2" presStyleCnt="0"/>
      <dgm:spPr/>
    </dgm:pt>
    <dgm:pt modelId="{2B6EB4AC-89DE-4EFF-8BA9-93C395E89ADF}" type="pres">
      <dgm:prSet presAssocID="{E760418B-E177-4845-BD9C-E8607F884451}" presName="thinLine2b" presStyleLbl="callout" presStyleIdx="1" presStyleCnt="3"/>
      <dgm:spPr/>
    </dgm:pt>
    <dgm:pt modelId="{809AFEC7-25D5-4098-AEE6-F4038F4C6A89}" type="pres">
      <dgm:prSet presAssocID="{E760418B-E177-4845-BD9C-E8607F884451}" presName="vertSpace2b" presStyleCnt="0"/>
      <dgm:spPr/>
    </dgm:pt>
    <dgm:pt modelId="{CDF6F45E-F399-46D1-B8C1-8B5C5FB8873B}" type="pres">
      <dgm:prSet presAssocID="{8C5A01F0-73FE-4E4D-9ABF-4CA1796A75E1}" presName="horz2" presStyleCnt="0"/>
      <dgm:spPr/>
    </dgm:pt>
    <dgm:pt modelId="{356CD7E4-A752-489D-B60C-0D55379599FB}" type="pres">
      <dgm:prSet presAssocID="{8C5A01F0-73FE-4E4D-9ABF-4CA1796A75E1}" presName="horzSpace2" presStyleCnt="0"/>
      <dgm:spPr/>
    </dgm:pt>
    <dgm:pt modelId="{6FE9817E-3DB4-47AC-910A-7F1CBCC823D6}" type="pres">
      <dgm:prSet presAssocID="{8C5A01F0-73FE-4E4D-9ABF-4CA1796A75E1}" presName="tx2" presStyleLbl="revTx" presStyleIdx="3" presStyleCnt="4"/>
      <dgm:spPr/>
    </dgm:pt>
    <dgm:pt modelId="{FEA5BB63-C180-4267-9C9D-3E268884A9D3}" type="pres">
      <dgm:prSet presAssocID="{8C5A01F0-73FE-4E4D-9ABF-4CA1796A75E1}" presName="vert2" presStyleCnt="0"/>
      <dgm:spPr/>
    </dgm:pt>
    <dgm:pt modelId="{8BD65DDF-B058-4513-B3DC-0107F5F138F1}" type="pres">
      <dgm:prSet presAssocID="{8C5A01F0-73FE-4E4D-9ABF-4CA1796A75E1}" presName="thinLine2b" presStyleLbl="callout" presStyleIdx="2" presStyleCnt="3"/>
      <dgm:spPr/>
    </dgm:pt>
    <dgm:pt modelId="{FE26304A-5667-47F7-96E1-040C2BB11C3F}" type="pres">
      <dgm:prSet presAssocID="{8C5A01F0-73FE-4E4D-9ABF-4CA1796A75E1}" presName="vertSpace2b" presStyleCnt="0"/>
      <dgm:spPr/>
    </dgm:pt>
  </dgm:ptLst>
  <dgm:cxnLst>
    <dgm:cxn modelId="{E6D63205-5EAA-49AB-865C-AEC8B2B258E4}" type="presOf" srcId="{3B9858E8-7F87-4608-B6CD-5A4CCB37C0FF}" destId="{78B6649D-582D-4476-AE49-5371BF5ED453}" srcOrd="0" destOrd="0" presId="urn:microsoft.com/office/officeart/2008/layout/LinedList"/>
    <dgm:cxn modelId="{3CC0D824-C75B-40AF-A383-CF2665596E0D}" type="presOf" srcId="{E4B9A126-C867-42FB-AC83-0EC2E4F69544}" destId="{5D2FE551-4430-48F8-BF53-68A69251C767}" srcOrd="0" destOrd="0" presId="urn:microsoft.com/office/officeart/2008/layout/LinedList"/>
    <dgm:cxn modelId="{EEDAFA30-EAF1-46CF-9A35-5EC6A62277A2}" type="presOf" srcId="{8C5A01F0-73FE-4E4D-9ABF-4CA1796A75E1}" destId="{6FE9817E-3DB4-47AC-910A-7F1CBCC823D6}" srcOrd="0" destOrd="0" presId="urn:microsoft.com/office/officeart/2008/layout/LinedList"/>
    <dgm:cxn modelId="{99104036-1BD9-470F-9851-7ADEDAD81DA3}" type="presOf" srcId="{FCAD460B-2242-4B23-BE9F-B043A41D4621}" destId="{8F03C9F2-E9E3-44F5-A3BE-9A5FB0A06568}" srcOrd="0" destOrd="0" presId="urn:microsoft.com/office/officeart/2008/layout/LinedList"/>
    <dgm:cxn modelId="{DB47CF5C-AC52-4C5D-A38A-74FF743608B2}" srcId="{3B9858E8-7F87-4608-B6CD-5A4CCB37C0FF}" destId="{FCAD460B-2242-4B23-BE9F-B043A41D4621}" srcOrd="0" destOrd="0" parTransId="{DEFB4848-8AE3-4202-A036-32946B06907E}" sibTransId="{17891733-4869-4C22-B9A8-93574D7941E9}"/>
    <dgm:cxn modelId="{0F1DF348-D01B-4D46-AD0C-8E1076A1447C}" srcId="{3B9858E8-7F87-4608-B6CD-5A4CCB37C0FF}" destId="{8C5A01F0-73FE-4E4D-9ABF-4CA1796A75E1}" srcOrd="2" destOrd="0" parTransId="{0E1E385B-3F15-484A-B7F4-12183740B2BB}" sibTransId="{C84AC2D6-DB43-4152-8A00-D534D9D788C9}"/>
    <dgm:cxn modelId="{87DC2E9D-2E7B-4D2A-A56B-29DF7CD61BFB}" srcId="{3B9858E8-7F87-4608-B6CD-5A4CCB37C0FF}" destId="{E760418B-E177-4845-BD9C-E8607F884451}" srcOrd="1" destOrd="0" parTransId="{8B64432E-4AFA-4A31-B93A-20F8299F1E5B}" sibTransId="{146FC002-7DA0-4BAB-B95A-4FE0D7B5FE0C}"/>
    <dgm:cxn modelId="{935765AF-7CCA-4ACE-A26A-0ACC66FEE27D}" srcId="{E4B9A126-C867-42FB-AC83-0EC2E4F69544}" destId="{3B9858E8-7F87-4608-B6CD-5A4CCB37C0FF}" srcOrd="0" destOrd="0" parTransId="{AB1F0C2D-6B64-482C-BFDA-E7FDF9D46C49}" sibTransId="{87F53368-A131-453B-B76D-7F0E56CF166D}"/>
    <dgm:cxn modelId="{7984E3EA-3FD3-4400-B821-268D811114A7}" type="presOf" srcId="{E760418B-E177-4845-BD9C-E8607F884451}" destId="{0B4CC7EB-BB55-4878-AC61-BA43EA8EF920}" srcOrd="0" destOrd="0" presId="urn:microsoft.com/office/officeart/2008/layout/LinedList"/>
    <dgm:cxn modelId="{447DD94E-EEFC-41C2-823E-86874B4D64E4}" type="presParOf" srcId="{5D2FE551-4430-48F8-BF53-68A69251C767}" destId="{510C273E-9586-44B7-9798-B132B6708233}" srcOrd="0" destOrd="0" presId="urn:microsoft.com/office/officeart/2008/layout/LinedList"/>
    <dgm:cxn modelId="{529442F5-5016-439A-BD08-3D4E3EB4E6C0}" type="presParOf" srcId="{5D2FE551-4430-48F8-BF53-68A69251C767}" destId="{7E8D7E3B-14F6-4FF1-9600-3604EAB2E647}" srcOrd="1" destOrd="0" presId="urn:microsoft.com/office/officeart/2008/layout/LinedList"/>
    <dgm:cxn modelId="{0CAEA57F-7175-454E-8390-E331659D2D79}" type="presParOf" srcId="{7E8D7E3B-14F6-4FF1-9600-3604EAB2E647}" destId="{78B6649D-582D-4476-AE49-5371BF5ED453}" srcOrd="0" destOrd="0" presId="urn:microsoft.com/office/officeart/2008/layout/LinedList"/>
    <dgm:cxn modelId="{3A428372-3B52-42EF-A13A-4D1E2273C8AB}" type="presParOf" srcId="{7E8D7E3B-14F6-4FF1-9600-3604EAB2E647}" destId="{CE2F7AED-9D3F-418B-BB82-BA891D9EB59B}" srcOrd="1" destOrd="0" presId="urn:microsoft.com/office/officeart/2008/layout/LinedList"/>
    <dgm:cxn modelId="{954C8798-72E4-4DB6-BBA1-7227A2C768D2}" type="presParOf" srcId="{CE2F7AED-9D3F-418B-BB82-BA891D9EB59B}" destId="{41A3DFC2-0A14-4907-890A-BD4599724EFC}" srcOrd="0" destOrd="0" presId="urn:microsoft.com/office/officeart/2008/layout/LinedList"/>
    <dgm:cxn modelId="{5FBEA1E3-8884-4351-AF35-9D7E07656444}" type="presParOf" srcId="{CE2F7AED-9D3F-418B-BB82-BA891D9EB59B}" destId="{DF902277-A65F-4C72-A51D-94ABF93B720F}" srcOrd="1" destOrd="0" presId="urn:microsoft.com/office/officeart/2008/layout/LinedList"/>
    <dgm:cxn modelId="{E013E4B6-171E-41E2-BEE8-BF6F9682FCA3}" type="presParOf" srcId="{DF902277-A65F-4C72-A51D-94ABF93B720F}" destId="{D8668052-D654-49A7-BBD3-9DFB348C9977}" srcOrd="0" destOrd="0" presId="urn:microsoft.com/office/officeart/2008/layout/LinedList"/>
    <dgm:cxn modelId="{42AB91C2-7FCB-4B0E-8D75-ADF47E7EEDFD}" type="presParOf" srcId="{DF902277-A65F-4C72-A51D-94ABF93B720F}" destId="{8F03C9F2-E9E3-44F5-A3BE-9A5FB0A06568}" srcOrd="1" destOrd="0" presId="urn:microsoft.com/office/officeart/2008/layout/LinedList"/>
    <dgm:cxn modelId="{8BF219BC-B473-4125-BDC8-D10C15F307A0}" type="presParOf" srcId="{DF902277-A65F-4C72-A51D-94ABF93B720F}" destId="{CE062741-42FC-4B89-96CA-3D3F2D4BBA3B}" srcOrd="2" destOrd="0" presId="urn:microsoft.com/office/officeart/2008/layout/LinedList"/>
    <dgm:cxn modelId="{E85C9DF9-8CFE-4571-874D-1145161169D2}" type="presParOf" srcId="{CE2F7AED-9D3F-418B-BB82-BA891D9EB59B}" destId="{881EEE68-6FE0-40F4-B3D8-7856D7315160}" srcOrd="2" destOrd="0" presId="urn:microsoft.com/office/officeart/2008/layout/LinedList"/>
    <dgm:cxn modelId="{2A3D430F-9326-4D89-8AF0-D1F39AC98750}" type="presParOf" srcId="{CE2F7AED-9D3F-418B-BB82-BA891D9EB59B}" destId="{7B1DA83C-DA61-4DE4-8820-342F755D5F51}" srcOrd="3" destOrd="0" presId="urn:microsoft.com/office/officeart/2008/layout/LinedList"/>
    <dgm:cxn modelId="{5063154C-1154-43E9-8301-7887E7C0BEF9}" type="presParOf" srcId="{CE2F7AED-9D3F-418B-BB82-BA891D9EB59B}" destId="{61994210-CDB3-4213-9209-3A46E86A2B77}" srcOrd="4" destOrd="0" presId="urn:microsoft.com/office/officeart/2008/layout/LinedList"/>
    <dgm:cxn modelId="{4F900CD9-6621-4D09-944A-7815D1343699}" type="presParOf" srcId="{61994210-CDB3-4213-9209-3A46E86A2B77}" destId="{897511F8-BC58-4DDE-BE9B-0FF89DCE2EB0}" srcOrd="0" destOrd="0" presId="urn:microsoft.com/office/officeart/2008/layout/LinedList"/>
    <dgm:cxn modelId="{1B7F57FB-77B6-4A8E-9FF7-4DDF38343E2B}" type="presParOf" srcId="{61994210-CDB3-4213-9209-3A46E86A2B77}" destId="{0B4CC7EB-BB55-4878-AC61-BA43EA8EF920}" srcOrd="1" destOrd="0" presId="urn:microsoft.com/office/officeart/2008/layout/LinedList"/>
    <dgm:cxn modelId="{8939DAF9-69D5-4ED0-BE6E-637902B1E903}" type="presParOf" srcId="{61994210-CDB3-4213-9209-3A46E86A2B77}" destId="{9FF83ABC-AFCC-45B4-9DB4-B76D710D6932}" srcOrd="2" destOrd="0" presId="urn:microsoft.com/office/officeart/2008/layout/LinedList"/>
    <dgm:cxn modelId="{0AFC6F73-FC88-4BE1-BFEF-992969A28550}" type="presParOf" srcId="{CE2F7AED-9D3F-418B-BB82-BA891D9EB59B}" destId="{2B6EB4AC-89DE-4EFF-8BA9-93C395E89ADF}" srcOrd="5" destOrd="0" presId="urn:microsoft.com/office/officeart/2008/layout/LinedList"/>
    <dgm:cxn modelId="{A22C8ADE-47FC-4DA5-9CF0-6C3E4413F18D}" type="presParOf" srcId="{CE2F7AED-9D3F-418B-BB82-BA891D9EB59B}" destId="{809AFEC7-25D5-4098-AEE6-F4038F4C6A89}" srcOrd="6" destOrd="0" presId="urn:microsoft.com/office/officeart/2008/layout/LinedList"/>
    <dgm:cxn modelId="{C0196952-CD89-46BE-A2FD-B175783FEF7D}" type="presParOf" srcId="{CE2F7AED-9D3F-418B-BB82-BA891D9EB59B}" destId="{CDF6F45E-F399-46D1-B8C1-8B5C5FB8873B}" srcOrd="7" destOrd="0" presId="urn:microsoft.com/office/officeart/2008/layout/LinedList"/>
    <dgm:cxn modelId="{6D5414BF-CEC9-47A6-BF46-B00FC2FF91E3}" type="presParOf" srcId="{CDF6F45E-F399-46D1-B8C1-8B5C5FB8873B}" destId="{356CD7E4-A752-489D-B60C-0D55379599FB}" srcOrd="0" destOrd="0" presId="urn:microsoft.com/office/officeart/2008/layout/LinedList"/>
    <dgm:cxn modelId="{EA25294B-C322-41D9-920A-749C8C25FE76}" type="presParOf" srcId="{CDF6F45E-F399-46D1-B8C1-8B5C5FB8873B}" destId="{6FE9817E-3DB4-47AC-910A-7F1CBCC823D6}" srcOrd="1" destOrd="0" presId="urn:microsoft.com/office/officeart/2008/layout/LinedList"/>
    <dgm:cxn modelId="{83E817DB-9297-461C-9730-7D30183FC0EB}" type="presParOf" srcId="{CDF6F45E-F399-46D1-B8C1-8B5C5FB8873B}" destId="{FEA5BB63-C180-4267-9C9D-3E268884A9D3}" srcOrd="2" destOrd="0" presId="urn:microsoft.com/office/officeart/2008/layout/LinedList"/>
    <dgm:cxn modelId="{CD351FFE-85E7-4568-A76E-B373167B07F0}" type="presParOf" srcId="{CE2F7AED-9D3F-418B-BB82-BA891D9EB59B}" destId="{8BD65DDF-B058-4513-B3DC-0107F5F138F1}" srcOrd="8" destOrd="0" presId="urn:microsoft.com/office/officeart/2008/layout/LinedList"/>
    <dgm:cxn modelId="{93CD701D-3D16-4F6F-8BF6-64A8501005C6}" type="presParOf" srcId="{CE2F7AED-9D3F-418B-BB82-BA891D9EB59B}" destId="{FE26304A-5667-47F7-96E1-040C2BB11C3F}"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67D7C6-BF2D-4EBF-9715-5DE2CA57A5B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25E013A-93C2-4709-9EC2-EFD5D9F539AA}">
      <dgm:prSet/>
      <dgm:spPr/>
      <dgm:t>
        <a:bodyPr/>
        <a:lstStyle/>
        <a:p>
          <a:r>
            <a:rPr lang="en-GB" baseline="30000" dirty="0"/>
            <a:t>99m</a:t>
          </a:r>
          <a:r>
            <a:rPr lang="en-GB" dirty="0"/>
            <a:t>Tc activity is eluted from the generator early each morning. After assaying the activity in a dose calibrator, and </a:t>
          </a:r>
          <a:r>
            <a:rPr lang="en-GB" dirty="0" err="1"/>
            <a:t>perfoming</a:t>
          </a:r>
          <a:r>
            <a:rPr lang="en-GB" dirty="0"/>
            <a:t> related QC tests, the activity can be used in the labelling of various radiopharmaceuticals</a:t>
          </a:r>
          <a:endParaRPr lang="en-US" dirty="0"/>
        </a:p>
      </dgm:t>
    </dgm:pt>
    <dgm:pt modelId="{586105FE-0C95-40AA-AB32-A1DFB83F5261}" type="parTrans" cxnId="{9B1441AE-5255-487F-8664-A246B93E48A9}">
      <dgm:prSet/>
      <dgm:spPr/>
      <dgm:t>
        <a:bodyPr/>
        <a:lstStyle/>
        <a:p>
          <a:endParaRPr lang="en-US"/>
        </a:p>
      </dgm:t>
    </dgm:pt>
    <dgm:pt modelId="{957230A0-081F-4E81-AF11-70924CAB6429}" type="sibTrans" cxnId="{9B1441AE-5255-487F-8664-A246B93E48A9}">
      <dgm:prSet/>
      <dgm:spPr/>
      <dgm:t>
        <a:bodyPr/>
        <a:lstStyle/>
        <a:p>
          <a:endParaRPr lang="en-US"/>
        </a:p>
      </dgm:t>
    </dgm:pt>
    <dgm:pt modelId="{8ED254E2-78E2-4038-8BAC-647FA2FB2632}">
      <dgm:prSet/>
      <dgm:spPr/>
      <dgm:t>
        <a:bodyPr/>
        <a:lstStyle/>
        <a:p>
          <a:r>
            <a:rPr lang="en-GB" baseline="30000" dirty="0"/>
            <a:t>18</a:t>
          </a:r>
          <a:r>
            <a:rPr lang="en-GB" dirty="0"/>
            <a:t>F is obtained from the cyclotron. The activity is then pushed to a hot cell where the synthesis and dispensing of bulk and individual doses is done</a:t>
          </a:r>
          <a:endParaRPr lang="en-US" dirty="0"/>
        </a:p>
      </dgm:t>
    </dgm:pt>
    <dgm:pt modelId="{89582967-E7F7-4128-9025-9849F3BAB9FE}" type="parTrans" cxnId="{13037E49-8839-49B2-8948-FA44F5F7C8DF}">
      <dgm:prSet/>
      <dgm:spPr/>
      <dgm:t>
        <a:bodyPr/>
        <a:lstStyle/>
        <a:p>
          <a:endParaRPr lang="en-US"/>
        </a:p>
      </dgm:t>
    </dgm:pt>
    <dgm:pt modelId="{096FD6DE-6CFB-43F6-8A27-673CB61C8D01}" type="sibTrans" cxnId="{13037E49-8839-49B2-8948-FA44F5F7C8DF}">
      <dgm:prSet/>
      <dgm:spPr/>
      <dgm:t>
        <a:bodyPr/>
        <a:lstStyle/>
        <a:p>
          <a:endParaRPr lang="en-US"/>
        </a:p>
      </dgm:t>
    </dgm:pt>
    <dgm:pt modelId="{8C4B909B-D33F-493D-B0AA-307135BD3A23}">
      <dgm:prSet/>
      <dgm:spPr/>
      <dgm:t>
        <a:bodyPr/>
        <a:lstStyle/>
        <a:p>
          <a:r>
            <a:rPr lang="en-GB"/>
            <a:t>All subsequent formulation/manipulation is normally done is a LAF and under aseptic conditions. Work is normally done behind lead barriers in the LAF cabinet</a:t>
          </a:r>
          <a:endParaRPr lang="en-US"/>
        </a:p>
      </dgm:t>
    </dgm:pt>
    <dgm:pt modelId="{AFE31AEB-33B4-4F44-A460-12A21A02CDB7}" type="parTrans" cxnId="{F681A6C2-09AD-412E-A2F9-1E6963A05B46}">
      <dgm:prSet/>
      <dgm:spPr/>
      <dgm:t>
        <a:bodyPr/>
        <a:lstStyle/>
        <a:p>
          <a:endParaRPr lang="en-US"/>
        </a:p>
      </dgm:t>
    </dgm:pt>
    <dgm:pt modelId="{61BFE2B7-4974-4769-99C7-FF60F20360F0}" type="sibTrans" cxnId="{F681A6C2-09AD-412E-A2F9-1E6963A05B46}">
      <dgm:prSet/>
      <dgm:spPr/>
      <dgm:t>
        <a:bodyPr/>
        <a:lstStyle/>
        <a:p>
          <a:endParaRPr lang="en-US"/>
        </a:p>
      </dgm:t>
    </dgm:pt>
    <dgm:pt modelId="{59E6F4F0-8DB2-495E-890C-16B25E4FE1C5}" type="pres">
      <dgm:prSet presAssocID="{3467D7C6-BF2D-4EBF-9715-5DE2CA57A5B5}" presName="vert0" presStyleCnt="0">
        <dgm:presLayoutVars>
          <dgm:dir/>
          <dgm:animOne val="branch"/>
          <dgm:animLvl val="lvl"/>
        </dgm:presLayoutVars>
      </dgm:prSet>
      <dgm:spPr/>
    </dgm:pt>
    <dgm:pt modelId="{F692D100-184B-4C17-8060-60A7DB36EE38}" type="pres">
      <dgm:prSet presAssocID="{525E013A-93C2-4709-9EC2-EFD5D9F539AA}" presName="thickLine" presStyleLbl="alignNode1" presStyleIdx="0" presStyleCnt="3"/>
      <dgm:spPr/>
    </dgm:pt>
    <dgm:pt modelId="{17FF064A-793B-4BFA-A079-D045C53A4D67}" type="pres">
      <dgm:prSet presAssocID="{525E013A-93C2-4709-9EC2-EFD5D9F539AA}" presName="horz1" presStyleCnt="0"/>
      <dgm:spPr/>
    </dgm:pt>
    <dgm:pt modelId="{CBCB2AC7-93FA-4C28-ACDB-343929505A87}" type="pres">
      <dgm:prSet presAssocID="{525E013A-93C2-4709-9EC2-EFD5D9F539AA}" presName="tx1" presStyleLbl="revTx" presStyleIdx="0" presStyleCnt="3"/>
      <dgm:spPr/>
    </dgm:pt>
    <dgm:pt modelId="{FCF8D60E-AEED-4C69-BE1C-0C5B7DA755D4}" type="pres">
      <dgm:prSet presAssocID="{525E013A-93C2-4709-9EC2-EFD5D9F539AA}" presName="vert1" presStyleCnt="0"/>
      <dgm:spPr/>
    </dgm:pt>
    <dgm:pt modelId="{4196C1E1-DA63-449F-A5CC-638CF9CEA8EE}" type="pres">
      <dgm:prSet presAssocID="{8ED254E2-78E2-4038-8BAC-647FA2FB2632}" presName="thickLine" presStyleLbl="alignNode1" presStyleIdx="1" presStyleCnt="3"/>
      <dgm:spPr/>
    </dgm:pt>
    <dgm:pt modelId="{AA50345E-AFA0-4510-ACE8-40AEF43818BC}" type="pres">
      <dgm:prSet presAssocID="{8ED254E2-78E2-4038-8BAC-647FA2FB2632}" presName="horz1" presStyleCnt="0"/>
      <dgm:spPr/>
    </dgm:pt>
    <dgm:pt modelId="{FB92F966-C40B-4A3D-9D87-D2AE69C68A72}" type="pres">
      <dgm:prSet presAssocID="{8ED254E2-78E2-4038-8BAC-647FA2FB2632}" presName="tx1" presStyleLbl="revTx" presStyleIdx="1" presStyleCnt="3"/>
      <dgm:spPr/>
    </dgm:pt>
    <dgm:pt modelId="{D70204CF-F0BA-4588-B2C5-958D764C2E04}" type="pres">
      <dgm:prSet presAssocID="{8ED254E2-78E2-4038-8BAC-647FA2FB2632}" presName="vert1" presStyleCnt="0"/>
      <dgm:spPr/>
    </dgm:pt>
    <dgm:pt modelId="{4397343E-79E6-4FA0-95AC-2CE30943BA29}" type="pres">
      <dgm:prSet presAssocID="{8C4B909B-D33F-493D-B0AA-307135BD3A23}" presName="thickLine" presStyleLbl="alignNode1" presStyleIdx="2" presStyleCnt="3"/>
      <dgm:spPr/>
    </dgm:pt>
    <dgm:pt modelId="{F9EF41F2-98AB-44A0-A2BE-BFF941DED505}" type="pres">
      <dgm:prSet presAssocID="{8C4B909B-D33F-493D-B0AA-307135BD3A23}" presName="horz1" presStyleCnt="0"/>
      <dgm:spPr/>
    </dgm:pt>
    <dgm:pt modelId="{62C48D7C-5746-4E58-BCB4-63BE16C0B6AF}" type="pres">
      <dgm:prSet presAssocID="{8C4B909B-D33F-493D-B0AA-307135BD3A23}" presName="tx1" presStyleLbl="revTx" presStyleIdx="2" presStyleCnt="3"/>
      <dgm:spPr/>
    </dgm:pt>
    <dgm:pt modelId="{F2916712-55ED-4AAE-AFBB-1428796FF3A9}" type="pres">
      <dgm:prSet presAssocID="{8C4B909B-D33F-493D-B0AA-307135BD3A23}" presName="vert1" presStyleCnt="0"/>
      <dgm:spPr/>
    </dgm:pt>
  </dgm:ptLst>
  <dgm:cxnLst>
    <dgm:cxn modelId="{13037E49-8839-49B2-8948-FA44F5F7C8DF}" srcId="{3467D7C6-BF2D-4EBF-9715-5DE2CA57A5B5}" destId="{8ED254E2-78E2-4038-8BAC-647FA2FB2632}" srcOrd="1" destOrd="0" parTransId="{89582967-E7F7-4128-9025-9849F3BAB9FE}" sibTransId="{096FD6DE-6CFB-43F6-8A27-673CB61C8D01}"/>
    <dgm:cxn modelId="{0A93AE7B-585D-4C30-9AD1-69712E6B8797}" type="presOf" srcId="{3467D7C6-BF2D-4EBF-9715-5DE2CA57A5B5}" destId="{59E6F4F0-8DB2-495E-890C-16B25E4FE1C5}" srcOrd="0" destOrd="0" presId="urn:microsoft.com/office/officeart/2008/layout/LinedList"/>
    <dgm:cxn modelId="{321C837D-20D6-41F2-B924-DF40109856A0}" type="presOf" srcId="{8C4B909B-D33F-493D-B0AA-307135BD3A23}" destId="{62C48D7C-5746-4E58-BCB4-63BE16C0B6AF}" srcOrd="0" destOrd="0" presId="urn:microsoft.com/office/officeart/2008/layout/LinedList"/>
    <dgm:cxn modelId="{ED118B94-1A29-4527-A368-68D30716BCE5}" type="presOf" srcId="{525E013A-93C2-4709-9EC2-EFD5D9F539AA}" destId="{CBCB2AC7-93FA-4C28-ACDB-343929505A87}" srcOrd="0" destOrd="0" presId="urn:microsoft.com/office/officeart/2008/layout/LinedList"/>
    <dgm:cxn modelId="{9B1441AE-5255-487F-8664-A246B93E48A9}" srcId="{3467D7C6-BF2D-4EBF-9715-5DE2CA57A5B5}" destId="{525E013A-93C2-4709-9EC2-EFD5D9F539AA}" srcOrd="0" destOrd="0" parTransId="{586105FE-0C95-40AA-AB32-A1DFB83F5261}" sibTransId="{957230A0-081F-4E81-AF11-70924CAB6429}"/>
    <dgm:cxn modelId="{F681A6C2-09AD-412E-A2F9-1E6963A05B46}" srcId="{3467D7C6-BF2D-4EBF-9715-5DE2CA57A5B5}" destId="{8C4B909B-D33F-493D-B0AA-307135BD3A23}" srcOrd="2" destOrd="0" parTransId="{AFE31AEB-33B4-4F44-A460-12A21A02CDB7}" sibTransId="{61BFE2B7-4974-4769-99C7-FF60F20360F0}"/>
    <dgm:cxn modelId="{50AD18FE-D0C7-4E59-8CB1-D8153C47C709}" type="presOf" srcId="{8ED254E2-78E2-4038-8BAC-647FA2FB2632}" destId="{FB92F966-C40B-4A3D-9D87-D2AE69C68A72}" srcOrd="0" destOrd="0" presId="urn:microsoft.com/office/officeart/2008/layout/LinedList"/>
    <dgm:cxn modelId="{389496DF-5185-44E3-B1D9-BC4D05DCBE83}" type="presParOf" srcId="{59E6F4F0-8DB2-495E-890C-16B25E4FE1C5}" destId="{F692D100-184B-4C17-8060-60A7DB36EE38}" srcOrd="0" destOrd="0" presId="urn:microsoft.com/office/officeart/2008/layout/LinedList"/>
    <dgm:cxn modelId="{0EC59108-137E-40FC-8969-51CD1964574F}" type="presParOf" srcId="{59E6F4F0-8DB2-495E-890C-16B25E4FE1C5}" destId="{17FF064A-793B-4BFA-A079-D045C53A4D67}" srcOrd="1" destOrd="0" presId="urn:microsoft.com/office/officeart/2008/layout/LinedList"/>
    <dgm:cxn modelId="{9954A7B8-5CF8-4731-A86D-0E9D2ABE1880}" type="presParOf" srcId="{17FF064A-793B-4BFA-A079-D045C53A4D67}" destId="{CBCB2AC7-93FA-4C28-ACDB-343929505A87}" srcOrd="0" destOrd="0" presId="urn:microsoft.com/office/officeart/2008/layout/LinedList"/>
    <dgm:cxn modelId="{6446CA40-CDFE-4A4B-B783-F12F249765FC}" type="presParOf" srcId="{17FF064A-793B-4BFA-A079-D045C53A4D67}" destId="{FCF8D60E-AEED-4C69-BE1C-0C5B7DA755D4}" srcOrd="1" destOrd="0" presId="urn:microsoft.com/office/officeart/2008/layout/LinedList"/>
    <dgm:cxn modelId="{64D2C7C0-6370-435B-85BB-284D1F3B46E2}" type="presParOf" srcId="{59E6F4F0-8DB2-495E-890C-16B25E4FE1C5}" destId="{4196C1E1-DA63-449F-A5CC-638CF9CEA8EE}" srcOrd="2" destOrd="0" presId="urn:microsoft.com/office/officeart/2008/layout/LinedList"/>
    <dgm:cxn modelId="{46C0A3B9-BF34-404C-8422-51A74DCE2038}" type="presParOf" srcId="{59E6F4F0-8DB2-495E-890C-16B25E4FE1C5}" destId="{AA50345E-AFA0-4510-ACE8-40AEF43818BC}" srcOrd="3" destOrd="0" presId="urn:microsoft.com/office/officeart/2008/layout/LinedList"/>
    <dgm:cxn modelId="{1196A091-397E-4CEB-AD12-BC83530B9110}" type="presParOf" srcId="{AA50345E-AFA0-4510-ACE8-40AEF43818BC}" destId="{FB92F966-C40B-4A3D-9D87-D2AE69C68A72}" srcOrd="0" destOrd="0" presId="urn:microsoft.com/office/officeart/2008/layout/LinedList"/>
    <dgm:cxn modelId="{98029301-5EB9-4373-AE14-9BE716204697}" type="presParOf" srcId="{AA50345E-AFA0-4510-ACE8-40AEF43818BC}" destId="{D70204CF-F0BA-4588-B2C5-958D764C2E04}" srcOrd="1" destOrd="0" presId="urn:microsoft.com/office/officeart/2008/layout/LinedList"/>
    <dgm:cxn modelId="{3525FB7A-ED32-4D69-AF9F-C119DCFA9D34}" type="presParOf" srcId="{59E6F4F0-8DB2-495E-890C-16B25E4FE1C5}" destId="{4397343E-79E6-4FA0-95AC-2CE30943BA29}" srcOrd="4" destOrd="0" presId="urn:microsoft.com/office/officeart/2008/layout/LinedList"/>
    <dgm:cxn modelId="{203CE2AC-6D1B-4A1C-8417-3C6B3AA59719}" type="presParOf" srcId="{59E6F4F0-8DB2-495E-890C-16B25E4FE1C5}" destId="{F9EF41F2-98AB-44A0-A2BE-BFF941DED505}" srcOrd="5" destOrd="0" presId="urn:microsoft.com/office/officeart/2008/layout/LinedList"/>
    <dgm:cxn modelId="{F1433545-BA53-45DA-BC63-544A86730F64}" type="presParOf" srcId="{F9EF41F2-98AB-44A0-A2BE-BFF941DED505}" destId="{62C48D7C-5746-4E58-BCB4-63BE16C0B6AF}" srcOrd="0" destOrd="0" presId="urn:microsoft.com/office/officeart/2008/layout/LinedList"/>
    <dgm:cxn modelId="{642DAD70-67A0-4C49-ABC6-FDB0D0CEE5B0}" type="presParOf" srcId="{F9EF41F2-98AB-44A0-A2BE-BFF941DED505}" destId="{F2916712-55ED-4AAE-AFBB-1428796FF3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3FEE32-7995-4D99-9602-EA815F3B54C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E6963364-DD4A-4052-9281-06C627DEF83A}">
      <dgm:prSet/>
      <dgm:spPr/>
      <dgm:t>
        <a:bodyPr/>
        <a:lstStyle/>
        <a:p>
          <a:r>
            <a:rPr lang="en-GB"/>
            <a:t>QA is defined as the totality of arrangements made with the objective of ensuring that pharmaceutical products are of the quality required for their intended use. It incorporates GMP, QC.</a:t>
          </a:r>
          <a:endParaRPr lang="en-US"/>
        </a:p>
      </dgm:t>
    </dgm:pt>
    <dgm:pt modelId="{B345EFB6-747E-47AA-A8D8-9C0912B7E83F}" type="parTrans" cxnId="{CA4A1744-BE7F-49BF-92DF-C2071187056C}">
      <dgm:prSet/>
      <dgm:spPr/>
      <dgm:t>
        <a:bodyPr/>
        <a:lstStyle/>
        <a:p>
          <a:endParaRPr lang="en-US"/>
        </a:p>
      </dgm:t>
    </dgm:pt>
    <dgm:pt modelId="{62667D0B-458A-4BD0-ABC6-F4EB85D61AA8}" type="sibTrans" cxnId="{CA4A1744-BE7F-49BF-92DF-C2071187056C}">
      <dgm:prSet/>
      <dgm:spPr/>
      <dgm:t>
        <a:bodyPr/>
        <a:lstStyle/>
        <a:p>
          <a:endParaRPr lang="en-US"/>
        </a:p>
      </dgm:t>
    </dgm:pt>
    <dgm:pt modelId="{2FB1598B-22D1-4DB1-964F-EFC400815D96}">
      <dgm:prSet/>
      <dgm:spPr/>
      <dgm:t>
        <a:bodyPr/>
        <a:lstStyle/>
        <a:p>
          <a:r>
            <a:rPr lang="en-GB" dirty="0"/>
            <a:t>QA gives enough confidence that a product or service will satisfy the given requirements for quality</a:t>
          </a:r>
          <a:endParaRPr lang="en-US" dirty="0"/>
        </a:p>
      </dgm:t>
    </dgm:pt>
    <dgm:pt modelId="{8BA73408-53E1-4B8D-8D95-24F01E91C3F2}" type="parTrans" cxnId="{5BBA730A-588F-46D2-9677-6CA0BBECD903}">
      <dgm:prSet/>
      <dgm:spPr/>
      <dgm:t>
        <a:bodyPr/>
        <a:lstStyle/>
        <a:p>
          <a:endParaRPr lang="en-US"/>
        </a:p>
      </dgm:t>
    </dgm:pt>
    <dgm:pt modelId="{4A258DF6-2FE1-479A-8DD8-ED5D11739F1F}" type="sibTrans" cxnId="{5BBA730A-588F-46D2-9677-6CA0BBECD903}">
      <dgm:prSet/>
      <dgm:spPr/>
      <dgm:t>
        <a:bodyPr/>
        <a:lstStyle/>
        <a:p>
          <a:endParaRPr lang="en-US"/>
        </a:p>
      </dgm:t>
    </dgm:pt>
    <dgm:pt modelId="{604902F3-11A4-414E-B486-401137B26285}" type="pres">
      <dgm:prSet presAssocID="{4B3FEE32-7995-4D99-9602-EA815F3B54CC}" presName="outerComposite" presStyleCnt="0">
        <dgm:presLayoutVars>
          <dgm:chMax val="5"/>
          <dgm:dir/>
          <dgm:resizeHandles val="exact"/>
        </dgm:presLayoutVars>
      </dgm:prSet>
      <dgm:spPr/>
    </dgm:pt>
    <dgm:pt modelId="{8016859B-24B9-4598-AF09-51CF5F3B8960}" type="pres">
      <dgm:prSet presAssocID="{4B3FEE32-7995-4D99-9602-EA815F3B54CC}" presName="dummyMaxCanvas" presStyleCnt="0">
        <dgm:presLayoutVars/>
      </dgm:prSet>
      <dgm:spPr/>
    </dgm:pt>
    <dgm:pt modelId="{1E15E177-560B-40CC-9B91-DA2910C7F64B}" type="pres">
      <dgm:prSet presAssocID="{4B3FEE32-7995-4D99-9602-EA815F3B54CC}" presName="TwoNodes_1" presStyleLbl="node1" presStyleIdx="0" presStyleCnt="2">
        <dgm:presLayoutVars>
          <dgm:bulletEnabled val="1"/>
        </dgm:presLayoutVars>
      </dgm:prSet>
      <dgm:spPr/>
    </dgm:pt>
    <dgm:pt modelId="{35AD2A6C-A172-46BD-AAB6-E7A557EB61EC}" type="pres">
      <dgm:prSet presAssocID="{4B3FEE32-7995-4D99-9602-EA815F3B54CC}" presName="TwoNodes_2" presStyleLbl="node1" presStyleIdx="1" presStyleCnt="2">
        <dgm:presLayoutVars>
          <dgm:bulletEnabled val="1"/>
        </dgm:presLayoutVars>
      </dgm:prSet>
      <dgm:spPr/>
    </dgm:pt>
    <dgm:pt modelId="{2CDE300D-BB93-43D2-98AD-9C67722A6EC0}" type="pres">
      <dgm:prSet presAssocID="{4B3FEE32-7995-4D99-9602-EA815F3B54CC}" presName="TwoConn_1-2" presStyleLbl="fgAccFollowNode1" presStyleIdx="0" presStyleCnt="1">
        <dgm:presLayoutVars>
          <dgm:bulletEnabled val="1"/>
        </dgm:presLayoutVars>
      </dgm:prSet>
      <dgm:spPr/>
    </dgm:pt>
    <dgm:pt modelId="{7AB42F35-36B5-4A87-80AB-47398CED517F}" type="pres">
      <dgm:prSet presAssocID="{4B3FEE32-7995-4D99-9602-EA815F3B54CC}" presName="TwoNodes_1_text" presStyleLbl="node1" presStyleIdx="1" presStyleCnt="2">
        <dgm:presLayoutVars>
          <dgm:bulletEnabled val="1"/>
        </dgm:presLayoutVars>
      </dgm:prSet>
      <dgm:spPr/>
    </dgm:pt>
    <dgm:pt modelId="{8A9BF26A-1E24-46A0-B22E-B60A2E9C9BB7}" type="pres">
      <dgm:prSet presAssocID="{4B3FEE32-7995-4D99-9602-EA815F3B54CC}" presName="TwoNodes_2_text" presStyleLbl="node1" presStyleIdx="1" presStyleCnt="2">
        <dgm:presLayoutVars>
          <dgm:bulletEnabled val="1"/>
        </dgm:presLayoutVars>
      </dgm:prSet>
      <dgm:spPr/>
    </dgm:pt>
  </dgm:ptLst>
  <dgm:cxnLst>
    <dgm:cxn modelId="{5BBA730A-588F-46D2-9677-6CA0BBECD903}" srcId="{4B3FEE32-7995-4D99-9602-EA815F3B54CC}" destId="{2FB1598B-22D1-4DB1-964F-EFC400815D96}" srcOrd="1" destOrd="0" parTransId="{8BA73408-53E1-4B8D-8D95-24F01E91C3F2}" sibTransId="{4A258DF6-2FE1-479A-8DD8-ED5D11739F1F}"/>
    <dgm:cxn modelId="{44683240-BFD2-4C6E-B534-890E4138B1FF}" type="presOf" srcId="{2FB1598B-22D1-4DB1-964F-EFC400815D96}" destId="{8A9BF26A-1E24-46A0-B22E-B60A2E9C9BB7}" srcOrd="1" destOrd="0" presId="urn:microsoft.com/office/officeart/2005/8/layout/vProcess5"/>
    <dgm:cxn modelId="{CA4A1744-BE7F-49BF-92DF-C2071187056C}" srcId="{4B3FEE32-7995-4D99-9602-EA815F3B54CC}" destId="{E6963364-DD4A-4052-9281-06C627DEF83A}" srcOrd="0" destOrd="0" parTransId="{B345EFB6-747E-47AA-A8D8-9C0912B7E83F}" sibTransId="{62667D0B-458A-4BD0-ABC6-F4EB85D61AA8}"/>
    <dgm:cxn modelId="{F4040350-9A72-47EC-A2D6-06C301B47D27}" type="presOf" srcId="{2FB1598B-22D1-4DB1-964F-EFC400815D96}" destId="{35AD2A6C-A172-46BD-AAB6-E7A557EB61EC}" srcOrd="0" destOrd="0" presId="urn:microsoft.com/office/officeart/2005/8/layout/vProcess5"/>
    <dgm:cxn modelId="{12C13E55-5BEA-4391-9E23-99029F1D5928}" type="presOf" srcId="{E6963364-DD4A-4052-9281-06C627DEF83A}" destId="{7AB42F35-36B5-4A87-80AB-47398CED517F}" srcOrd="1" destOrd="0" presId="urn:microsoft.com/office/officeart/2005/8/layout/vProcess5"/>
    <dgm:cxn modelId="{3594D8B0-3817-41CC-BF30-7956818F0C20}" type="presOf" srcId="{62667D0B-458A-4BD0-ABC6-F4EB85D61AA8}" destId="{2CDE300D-BB93-43D2-98AD-9C67722A6EC0}" srcOrd="0" destOrd="0" presId="urn:microsoft.com/office/officeart/2005/8/layout/vProcess5"/>
    <dgm:cxn modelId="{8AAFB1CE-9FE2-4DA3-9C5C-3E51B828A12D}" type="presOf" srcId="{4B3FEE32-7995-4D99-9602-EA815F3B54CC}" destId="{604902F3-11A4-414E-B486-401137B26285}" srcOrd="0" destOrd="0" presId="urn:microsoft.com/office/officeart/2005/8/layout/vProcess5"/>
    <dgm:cxn modelId="{E95923ED-67AB-43C9-A50B-A10C96310C51}" type="presOf" srcId="{E6963364-DD4A-4052-9281-06C627DEF83A}" destId="{1E15E177-560B-40CC-9B91-DA2910C7F64B}" srcOrd="0" destOrd="0" presId="urn:microsoft.com/office/officeart/2005/8/layout/vProcess5"/>
    <dgm:cxn modelId="{36B9C7F7-F7F0-4B36-B13F-F8BBEA856BE8}" type="presParOf" srcId="{604902F3-11A4-414E-B486-401137B26285}" destId="{8016859B-24B9-4598-AF09-51CF5F3B8960}" srcOrd="0" destOrd="0" presId="urn:microsoft.com/office/officeart/2005/8/layout/vProcess5"/>
    <dgm:cxn modelId="{BE320F46-0525-4350-B673-9BC0C21D6BF5}" type="presParOf" srcId="{604902F3-11A4-414E-B486-401137B26285}" destId="{1E15E177-560B-40CC-9B91-DA2910C7F64B}" srcOrd="1" destOrd="0" presId="urn:microsoft.com/office/officeart/2005/8/layout/vProcess5"/>
    <dgm:cxn modelId="{B9A72A7D-A872-4CE2-8C83-F4BFE42DAF5C}" type="presParOf" srcId="{604902F3-11A4-414E-B486-401137B26285}" destId="{35AD2A6C-A172-46BD-AAB6-E7A557EB61EC}" srcOrd="2" destOrd="0" presId="urn:microsoft.com/office/officeart/2005/8/layout/vProcess5"/>
    <dgm:cxn modelId="{85C1E17E-B372-469B-A95C-43B63315960E}" type="presParOf" srcId="{604902F3-11A4-414E-B486-401137B26285}" destId="{2CDE300D-BB93-43D2-98AD-9C67722A6EC0}" srcOrd="3" destOrd="0" presId="urn:microsoft.com/office/officeart/2005/8/layout/vProcess5"/>
    <dgm:cxn modelId="{D411F7C5-1A2B-4D06-9516-F7D1E1BF8161}" type="presParOf" srcId="{604902F3-11A4-414E-B486-401137B26285}" destId="{7AB42F35-36B5-4A87-80AB-47398CED517F}" srcOrd="4" destOrd="0" presId="urn:microsoft.com/office/officeart/2005/8/layout/vProcess5"/>
    <dgm:cxn modelId="{A8B1CF17-9D06-43EF-ADBC-6AC7A79ABD59}" type="presParOf" srcId="{604902F3-11A4-414E-B486-401137B26285}" destId="{8A9BF26A-1E24-46A0-B22E-B60A2E9C9BB7}"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A23CB3-7F85-444D-8C6C-6E6CE93D7805}"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96E4049E-99C2-4BF3-B2C6-A47D7DA11615}">
      <dgm:prSet/>
      <dgm:spPr/>
      <dgm:t>
        <a:bodyPr/>
        <a:lstStyle/>
        <a:p>
          <a:r>
            <a:rPr lang="en-GB"/>
            <a:t>It is particularly important in the radiopharmacy since most of the products are released without a complete set of quality control owing to the short half life of the radiopharmaceuticals.</a:t>
          </a:r>
          <a:endParaRPr lang="en-US"/>
        </a:p>
      </dgm:t>
    </dgm:pt>
    <dgm:pt modelId="{D887FC63-F043-4B3A-8F87-05A3F16AEB6E}" type="parTrans" cxnId="{B5224E75-D5CE-46EE-BB33-21B18F8B817B}">
      <dgm:prSet/>
      <dgm:spPr/>
      <dgm:t>
        <a:bodyPr/>
        <a:lstStyle/>
        <a:p>
          <a:endParaRPr lang="en-US"/>
        </a:p>
      </dgm:t>
    </dgm:pt>
    <dgm:pt modelId="{5E1D8B6F-44B1-4AFA-A7D3-A9018B032C86}" type="sibTrans" cxnId="{B5224E75-D5CE-46EE-BB33-21B18F8B817B}">
      <dgm:prSet/>
      <dgm:spPr/>
      <dgm:t>
        <a:bodyPr/>
        <a:lstStyle/>
        <a:p>
          <a:endParaRPr lang="en-US"/>
        </a:p>
      </dgm:t>
    </dgm:pt>
    <dgm:pt modelId="{3B48F176-5676-4B51-98D9-CE236CAA358E}">
      <dgm:prSet/>
      <dgm:spPr/>
      <dgm:t>
        <a:bodyPr/>
        <a:lstStyle/>
        <a:p>
          <a:r>
            <a:rPr lang="en-GB" dirty="0"/>
            <a:t>Validation of systems and following SOPs to the letter!</a:t>
          </a:r>
          <a:endParaRPr lang="en-US" dirty="0"/>
        </a:p>
      </dgm:t>
    </dgm:pt>
    <dgm:pt modelId="{B57E8C3F-2E95-45C0-B140-FE7C1DE61612}" type="parTrans" cxnId="{6943B6FC-8B30-4DB5-B882-1E114B936511}">
      <dgm:prSet/>
      <dgm:spPr/>
      <dgm:t>
        <a:bodyPr/>
        <a:lstStyle/>
        <a:p>
          <a:endParaRPr lang="en-US"/>
        </a:p>
      </dgm:t>
    </dgm:pt>
    <dgm:pt modelId="{4C91207E-124B-4FD9-8023-72FC8721DE11}" type="sibTrans" cxnId="{6943B6FC-8B30-4DB5-B882-1E114B936511}">
      <dgm:prSet/>
      <dgm:spPr/>
      <dgm:t>
        <a:bodyPr/>
        <a:lstStyle/>
        <a:p>
          <a:endParaRPr lang="en-US"/>
        </a:p>
      </dgm:t>
    </dgm:pt>
    <dgm:pt modelId="{31D3A54B-24B7-4015-8175-1F69E3B95055}">
      <dgm:prSet/>
      <dgm:spPr/>
      <dgm:t>
        <a:bodyPr/>
        <a:lstStyle/>
        <a:p>
          <a:r>
            <a:rPr lang="en-GB"/>
            <a:t>QA manager/Authorized person</a:t>
          </a:r>
          <a:endParaRPr lang="en-US"/>
        </a:p>
      </dgm:t>
    </dgm:pt>
    <dgm:pt modelId="{5145CCBB-3D67-49F3-BD6E-F6240C784510}" type="parTrans" cxnId="{F81CA30D-D1DB-463D-A831-5E361731DDA4}">
      <dgm:prSet/>
      <dgm:spPr/>
      <dgm:t>
        <a:bodyPr/>
        <a:lstStyle/>
        <a:p>
          <a:endParaRPr lang="en-US"/>
        </a:p>
      </dgm:t>
    </dgm:pt>
    <dgm:pt modelId="{8DE2ACC3-A480-4445-8806-6E903719CB1E}" type="sibTrans" cxnId="{F81CA30D-D1DB-463D-A831-5E361731DDA4}">
      <dgm:prSet/>
      <dgm:spPr/>
      <dgm:t>
        <a:bodyPr/>
        <a:lstStyle/>
        <a:p>
          <a:endParaRPr lang="en-US"/>
        </a:p>
      </dgm:t>
    </dgm:pt>
    <dgm:pt modelId="{C940904D-247C-4657-9FD0-52E067744CE3}" type="pres">
      <dgm:prSet presAssocID="{A3A23CB3-7F85-444D-8C6C-6E6CE93D7805}" presName="root" presStyleCnt="0">
        <dgm:presLayoutVars>
          <dgm:dir/>
          <dgm:resizeHandles val="exact"/>
        </dgm:presLayoutVars>
      </dgm:prSet>
      <dgm:spPr/>
    </dgm:pt>
    <dgm:pt modelId="{342D0B68-B94B-493B-9518-3C2E0C497EE3}" type="pres">
      <dgm:prSet presAssocID="{96E4049E-99C2-4BF3-B2C6-A47D7DA11615}" presName="compNode" presStyleCnt="0"/>
      <dgm:spPr/>
    </dgm:pt>
    <dgm:pt modelId="{F1C8C946-35E5-4045-A473-B950DD1FD4DA}" type="pres">
      <dgm:prSet presAssocID="{96E4049E-99C2-4BF3-B2C6-A47D7DA11615}" presName="bgRect" presStyleLbl="bgShp" presStyleIdx="0" presStyleCnt="3"/>
      <dgm:spPr/>
    </dgm:pt>
    <dgm:pt modelId="{E933DFCA-F091-472A-9DF4-939CF1723CFE}" type="pres">
      <dgm:prSet presAssocID="{96E4049E-99C2-4BF3-B2C6-A47D7DA1161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
        </a:ext>
      </dgm:extLst>
    </dgm:pt>
    <dgm:pt modelId="{B30CEA71-3818-41B8-9DC4-92A2E128C2F1}" type="pres">
      <dgm:prSet presAssocID="{96E4049E-99C2-4BF3-B2C6-A47D7DA11615}" presName="spaceRect" presStyleCnt="0"/>
      <dgm:spPr/>
    </dgm:pt>
    <dgm:pt modelId="{781FFD5E-52EA-4758-828E-94FDEFC151B0}" type="pres">
      <dgm:prSet presAssocID="{96E4049E-99C2-4BF3-B2C6-A47D7DA11615}" presName="parTx" presStyleLbl="revTx" presStyleIdx="0" presStyleCnt="3">
        <dgm:presLayoutVars>
          <dgm:chMax val="0"/>
          <dgm:chPref val="0"/>
        </dgm:presLayoutVars>
      </dgm:prSet>
      <dgm:spPr/>
    </dgm:pt>
    <dgm:pt modelId="{E0F85D6F-8657-4B2A-8109-1FC09F6D4E86}" type="pres">
      <dgm:prSet presAssocID="{5E1D8B6F-44B1-4AFA-A7D3-A9018B032C86}" presName="sibTrans" presStyleCnt="0"/>
      <dgm:spPr/>
    </dgm:pt>
    <dgm:pt modelId="{14961F3C-28E2-4CF8-9A8E-1D46D3AFB0C6}" type="pres">
      <dgm:prSet presAssocID="{3B48F176-5676-4B51-98D9-CE236CAA358E}" presName="compNode" presStyleCnt="0"/>
      <dgm:spPr/>
    </dgm:pt>
    <dgm:pt modelId="{E882F447-1C45-4C83-A421-E18ACB1542B1}" type="pres">
      <dgm:prSet presAssocID="{3B48F176-5676-4B51-98D9-CE236CAA358E}" presName="bgRect" presStyleLbl="bgShp" presStyleIdx="1" presStyleCnt="3"/>
      <dgm:spPr/>
    </dgm:pt>
    <dgm:pt modelId="{1520003B-569D-47DE-B68B-E3C080FBBA9E}" type="pres">
      <dgm:prSet presAssocID="{3B48F176-5676-4B51-98D9-CE236CAA35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AB0AD132-1D34-40BD-930F-5022D081C96B}" type="pres">
      <dgm:prSet presAssocID="{3B48F176-5676-4B51-98D9-CE236CAA358E}" presName="spaceRect" presStyleCnt="0"/>
      <dgm:spPr/>
    </dgm:pt>
    <dgm:pt modelId="{34515C43-1E7B-4CA5-8FDF-8F2EBE8F982A}" type="pres">
      <dgm:prSet presAssocID="{3B48F176-5676-4B51-98D9-CE236CAA358E}" presName="parTx" presStyleLbl="revTx" presStyleIdx="1" presStyleCnt="3">
        <dgm:presLayoutVars>
          <dgm:chMax val="0"/>
          <dgm:chPref val="0"/>
        </dgm:presLayoutVars>
      </dgm:prSet>
      <dgm:spPr/>
    </dgm:pt>
    <dgm:pt modelId="{38170CD6-2BDF-4934-8669-55AF0E7D44D5}" type="pres">
      <dgm:prSet presAssocID="{4C91207E-124B-4FD9-8023-72FC8721DE11}" presName="sibTrans" presStyleCnt="0"/>
      <dgm:spPr/>
    </dgm:pt>
    <dgm:pt modelId="{1B352AE0-807B-4D0B-840C-CCF0A46B15FA}" type="pres">
      <dgm:prSet presAssocID="{31D3A54B-24B7-4015-8175-1F69E3B95055}" presName="compNode" presStyleCnt="0"/>
      <dgm:spPr/>
    </dgm:pt>
    <dgm:pt modelId="{C8A10625-5BB1-4C95-9E99-89B5EA0C4710}" type="pres">
      <dgm:prSet presAssocID="{31D3A54B-24B7-4015-8175-1F69E3B95055}" presName="bgRect" presStyleLbl="bgShp" presStyleIdx="2" presStyleCnt="3"/>
      <dgm:spPr/>
    </dgm:pt>
    <dgm:pt modelId="{C9BEE3B0-421F-4AE7-973F-FA706445B4AE}" type="pres">
      <dgm:prSet presAssocID="{31D3A54B-24B7-4015-8175-1F69E3B950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18A8A7F8-9C65-4340-ADFB-74832DEAABF1}" type="pres">
      <dgm:prSet presAssocID="{31D3A54B-24B7-4015-8175-1F69E3B95055}" presName="spaceRect" presStyleCnt="0"/>
      <dgm:spPr/>
    </dgm:pt>
    <dgm:pt modelId="{10AD05FE-C67C-4A41-BD51-9DA28E40CDE8}" type="pres">
      <dgm:prSet presAssocID="{31D3A54B-24B7-4015-8175-1F69E3B95055}" presName="parTx" presStyleLbl="revTx" presStyleIdx="2" presStyleCnt="3">
        <dgm:presLayoutVars>
          <dgm:chMax val="0"/>
          <dgm:chPref val="0"/>
        </dgm:presLayoutVars>
      </dgm:prSet>
      <dgm:spPr/>
    </dgm:pt>
  </dgm:ptLst>
  <dgm:cxnLst>
    <dgm:cxn modelId="{2605D704-F641-4CDF-ADBC-A98F7A77C694}" type="presOf" srcId="{96E4049E-99C2-4BF3-B2C6-A47D7DA11615}" destId="{781FFD5E-52EA-4758-828E-94FDEFC151B0}" srcOrd="0" destOrd="0" presId="urn:microsoft.com/office/officeart/2018/2/layout/IconVerticalSolidList"/>
    <dgm:cxn modelId="{F81CA30D-D1DB-463D-A831-5E361731DDA4}" srcId="{A3A23CB3-7F85-444D-8C6C-6E6CE93D7805}" destId="{31D3A54B-24B7-4015-8175-1F69E3B95055}" srcOrd="2" destOrd="0" parTransId="{5145CCBB-3D67-49F3-BD6E-F6240C784510}" sibTransId="{8DE2ACC3-A480-4445-8806-6E903719CB1E}"/>
    <dgm:cxn modelId="{B5224E75-D5CE-46EE-BB33-21B18F8B817B}" srcId="{A3A23CB3-7F85-444D-8C6C-6E6CE93D7805}" destId="{96E4049E-99C2-4BF3-B2C6-A47D7DA11615}" srcOrd="0" destOrd="0" parTransId="{D887FC63-F043-4B3A-8F87-05A3F16AEB6E}" sibTransId="{5E1D8B6F-44B1-4AFA-A7D3-A9018B032C86}"/>
    <dgm:cxn modelId="{605B89B6-B0E7-49FF-8BDE-6A979E29038B}" type="presOf" srcId="{31D3A54B-24B7-4015-8175-1F69E3B95055}" destId="{10AD05FE-C67C-4A41-BD51-9DA28E40CDE8}" srcOrd="0" destOrd="0" presId="urn:microsoft.com/office/officeart/2018/2/layout/IconVerticalSolidList"/>
    <dgm:cxn modelId="{197181E0-8C8F-4850-BD65-923F9DDCF218}" type="presOf" srcId="{3B48F176-5676-4B51-98D9-CE236CAA358E}" destId="{34515C43-1E7B-4CA5-8FDF-8F2EBE8F982A}" srcOrd="0" destOrd="0" presId="urn:microsoft.com/office/officeart/2018/2/layout/IconVerticalSolidList"/>
    <dgm:cxn modelId="{B7306EF7-6235-4D4F-842C-BD614ACAB8FC}" type="presOf" srcId="{A3A23CB3-7F85-444D-8C6C-6E6CE93D7805}" destId="{C940904D-247C-4657-9FD0-52E067744CE3}" srcOrd="0" destOrd="0" presId="urn:microsoft.com/office/officeart/2018/2/layout/IconVerticalSolidList"/>
    <dgm:cxn modelId="{6943B6FC-8B30-4DB5-B882-1E114B936511}" srcId="{A3A23CB3-7F85-444D-8C6C-6E6CE93D7805}" destId="{3B48F176-5676-4B51-98D9-CE236CAA358E}" srcOrd="1" destOrd="0" parTransId="{B57E8C3F-2E95-45C0-B140-FE7C1DE61612}" sibTransId="{4C91207E-124B-4FD9-8023-72FC8721DE11}"/>
    <dgm:cxn modelId="{BBD20F41-92FB-4050-A336-1702EE0B876A}" type="presParOf" srcId="{C940904D-247C-4657-9FD0-52E067744CE3}" destId="{342D0B68-B94B-493B-9518-3C2E0C497EE3}" srcOrd="0" destOrd="0" presId="urn:microsoft.com/office/officeart/2018/2/layout/IconVerticalSolidList"/>
    <dgm:cxn modelId="{65C55C17-4453-4319-B049-FC0F96A4F899}" type="presParOf" srcId="{342D0B68-B94B-493B-9518-3C2E0C497EE3}" destId="{F1C8C946-35E5-4045-A473-B950DD1FD4DA}" srcOrd="0" destOrd="0" presId="urn:microsoft.com/office/officeart/2018/2/layout/IconVerticalSolidList"/>
    <dgm:cxn modelId="{A55FAE74-50AF-4857-B711-EFF23BB332CC}" type="presParOf" srcId="{342D0B68-B94B-493B-9518-3C2E0C497EE3}" destId="{E933DFCA-F091-472A-9DF4-939CF1723CFE}" srcOrd="1" destOrd="0" presId="urn:microsoft.com/office/officeart/2018/2/layout/IconVerticalSolidList"/>
    <dgm:cxn modelId="{143F4346-3DC3-40B7-BFEA-6F557FA3C22F}" type="presParOf" srcId="{342D0B68-B94B-493B-9518-3C2E0C497EE3}" destId="{B30CEA71-3818-41B8-9DC4-92A2E128C2F1}" srcOrd="2" destOrd="0" presId="urn:microsoft.com/office/officeart/2018/2/layout/IconVerticalSolidList"/>
    <dgm:cxn modelId="{C2815F39-00BB-47E6-B6EE-075ED5A55004}" type="presParOf" srcId="{342D0B68-B94B-493B-9518-3C2E0C497EE3}" destId="{781FFD5E-52EA-4758-828E-94FDEFC151B0}" srcOrd="3" destOrd="0" presId="urn:microsoft.com/office/officeart/2018/2/layout/IconVerticalSolidList"/>
    <dgm:cxn modelId="{B9E27CC5-03F3-41B6-BB88-EBFA265A07A3}" type="presParOf" srcId="{C940904D-247C-4657-9FD0-52E067744CE3}" destId="{E0F85D6F-8657-4B2A-8109-1FC09F6D4E86}" srcOrd="1" destOrd="0" presId="urn:microsoft.com/office/officeart/2018/2/layout/IconVerticalSolidList"/>
    <dgm:cxn modelId="{B4459B4A-BF29-48E2-BB5F-FA50159E8A30}" type="presParOf" srcId="{C940904D-247C-4657-9FD0-52E067744CE3}" destId="{14961F3C-28E2-4CF8-9A8E-1D46D3AFB0C6}" srcOrd="2" destOrd="0" presId="urn:microsoft.com/office/officeart/2018/2/layout/IconVerticalSolidList"/>
    <dgm:cxn modelId="{0E561970-06FD-42A7-B3F6-2D2C51EDEE1B}" type="presParOf" srcId="{14961F3C-28E2-4CF8-9A8E-1D46D3AFB0C6}" destId="{E882F447-1C45-4C83-A421-E18ACB1542B1}" srcOrd="0" destOrd="0" presId="urn:microsoft.com/office/officeart/2018/2/layout/IconVerticalSolidList"/>
    <dgm:cxn modelId="{87843F8D-1A60-448E-9867-FE18220584EC}" type="presParOf" srcId="{14961F3C-28E2-4CF8-9A8E-1D46D3AFB0C6}" destId="{1520003B-569D-47DE-B68B-E3C080FBBA9E}" srcOrd="1" destOrd="0" presId="urn:microsoft.com/office/officeart/2018/2/layout/IconVerticalSolidList"/>
    <dgm:cxn modelId="{9B4CD52A-2D2A-4AA4-B63A-90FE4887A4EE}" type="presParOf" srcId="{14961F3C-28E2-4CF8-9A8E-1D46D3AFB0C6}" destId="{AB0AD132-1D34-40BD-930F-5022D081C96B}" srcOrd="2" destOrd="0" presId="urn:microsoft.com/office/officeart/2018/2/layout/IconVerticalSolidList"/>
    <dgm:cxn modelId="{CB922A04-DACE-4C37-B63E-540E326D8BCF}" type="presParOf" srcId="{14961F3C-28E2-4CF8-9A8E-1D46D3AFB0C6}" destId="{34515C43-1E7B-4CA5-8FDF-8F2EBE8F982A}" srcOrd="3" destOrd="0" presId="urn:microsoft.com/office/officeart/2018/2/layout/IconVerticalSolidList"/>
    <dgm:cxn modelId="{D1707D1B-23F6-4602-BD17-9BCB7E9B6656}" type="presParOf" srcId="{C940904D-247C-4657-9FD0-52E067744CE3}" destId="{38170CD6-2BDF-4934-8669-55AF0E7D44D5}" srcOrd="3" destOrd="0" presId="urn:microsoft.com/office/officeart/2018/2/layout/IconVerticalSolidList"/>
    <dgm:cxn modelId="{CE9B8E7E-E4B7-4163-8F3A-03A607CDFEEB}" type="presParOf" srcId="{C940904D-247C-4657-9FD0-52E067744CE3}" destId="{1B352AE0-807B-4D0B-840C-CCF0A46B15FA}" srcOrd="4" destOrd="0" presId="urn:microsoft.com/office/officeart/2018/2/layout/IconVerticalSolidList"/>
    <dgm:cxn modelId="{FF3CD025-AC48-4B08-8719-B4A14C19AD85}" type="presParOf" srcId="{1B352AE0-807B-4D0B-840C-CCF0A46B15FA}" destId="{C8A10625-5BB1-4C95-9E99-89B5EA0C4710}" srcOrd="0" destOrd="0" presId="urn:microsoft.com/office/officeart/2018/2/layout/IconVerticalSolidList"/>
    <dgm:cxn modelId="{551AB40F-D6C9-4D37-89FB-4CFE524ED6B2}" type="presParOf" srcId="{1B352AE0-807B-4D0B-840C-CCF0A46B15FA}" destId="{C9BEE3B0-421F-4AE7-973F-FA706445B4AE}" srcOrd="1" destOrd="0" presId="urn:microsoft.com/office/officeart/2018/2/layout/IconVerticalSolidList"/>
    <dgm:cxn modelId="{0482593A-CB7C-4594-A9DE-87CA50A7EB5A}" type="presParOf" srcId="{1B352AE0-807B-4D0B-840C-CCF0A46B15FA}" destId="{18A8A7F8-9C65-4340-ADFB-74832DEAABF1}" srcOrd="2" destOrd="0" presId="urn:microsoft.com/office/officeart/2018/2/layout/IconVerticalSolidList"/>
    <dgm:cxn modelId="{76154FB3-5669-4D98-980C-F19BB0027C0C}" type="presParOf" srcId="{1B352AE0-807B-4D0B-840C-CCF0A46B15FA}" destId="{10AD05FE-C67C-4A41-BD51-9DA28E40CD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9CC9C1-51D3-4055-86B4-D5F88C7494B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69ECEEB-1AA6-4CCD-96CB-334B21157A46}">
      <dgm:prSet/>
      <dgm:spPr/>
      <dgm:t>
        <a:bodyPr/>
        <a:lstStyle/>
        <a:p>
          <a:r>
            <a:rPr lang="en-GB" b="1"/>
            <a:t>OBJECTIVES OF RADIATION PROTECTION</a:t>
          </a:r>
          <a:endParaRPr lang="en-US"/>
        </a:p>
      </dgm:t>
    </dgm:pt>
    <dgm:pt modelId="{D8F51A2A-5B81-4125-ABFD-22D133EFE4F6}" type="parTrans" cxnId="{82C7AA11-65CA-43BA-9843-68F0DB27EC96}">
      <dgm:prSet/>
      <dgm:spPr/>
      <dgm:t>
        <a:bodyPr/>
        <a:lstStyle/>
        <a:p>
          <a:endParaRPr lang="en-US"/>
        </a:p>
      </dgm:t>
    </dgm:pt>
    <dgm:pt modelId="{032FFABF-3C22-4C59-8D2C-A5D941552EEF}" type="sibTrans" cxnId="{82C7AA11-65CA-43BA-9843-68F0DB27EC96}">
      <dgm:prSet/>
      <dgm:spPr/>
      <dgm:t>
        <a:bodyPr/>
        <a:lstStyle/>
        <a:p>
          <a:endParaRPr lang="en-US"/>
        </a:p>
      </dgm:t>
    </dgm:pt>
    <dgm:pt modelId="{F1FD485B-9511-4BF8-AD7E-2FDB8E4F3C8B}">
      <dgm:prSet/>
      <dgm:spPr/>
      <dgm:t>
        <a:bodyPr/>
        <a:lstStyle/>
        <a:p>
          <a:r>
            <a:rPr lang="en-GB"/>
            <a:t>Prevention of deterministic effects (</a:t>
          </a:r>
          <a:r>
            <a:rPr lang="en-GB" b="1"/>
            <a:t>dose related effects</a:t>
          </a:r>
          <a:r>
            <a:rPr lang="en-GB"/>
            <a:t>)</a:t>
          </a:r>
          <a:endParaRPr lang="en-US"/>
        </a:p>
      </dgm:t>
    </dgm:pt>
    <dgm:pt modelId="{677EA1A1-9513-4125-9E1E-6A4092313517}" type="parTrans" cxnId="{0F321D79-58EA-441F-89A1-E46785880ECF}">
      <dgm:prSet/>
      <dgm:spPr/>
      <dgm:t>
        <a:bodyPr/>
        <a:lstStyle/>
        <a:p>
          <a:endParaRPr lang="en-US"/>
        </a:p>
      </dgm:t>
    </dgm:pt>
    <dgm:pt modelId="{BEE6694D-AC10-4F4B-8A7B-A4926DB1CFE7}" type="sibTrans" cxnId="{0F321D79-58EA-441F-89A1-E46785880ECF}">
      <dgm:prSet/>
      <dgm:spPr/>
      <dgm:t>
        <a:bodyPr/>
        <a:lstStyle/>
        <a:p>
          <a:endParaRPr lang="en-US"/>
        </a:p>
      </dgm:t>
    </dgm:pt>
    <dgm:pt modelId="{6A9562A2-7506-4098-9E65-7CDE1DEB3AD6}">
      <dgm:prSet/>
      <dgm:spPr/>
      <dgm:t>
        <a:bodyPr/>
        <a:lstStyle/>
        <a:p>
          <a:r>
            <a:rPr lang="en-GB"/>
            <a:t>Limiting the probability of stochastic effects (</a:t>
          </a:r>
          <a:r>
            <a:rPr lang="en-GB" b="1"/>
            <a:t>Non dose related effects)</a:t>
          </a:r>
          <a:endParaRPr lang="en-US"/>
        </a:p>
      </dgm:t>
    </dgm:pt>
    <dgm:pt modelId="{57879F23-FBB4-45AF-BF29-C305A3453627}" type="parTrans" cxnId="{73EFEEA0-77C1-4F62-A96C-3AFA2E402475}">
      <dgm:prSet/>
      <dgm:spPr/>
      <dgm:t>
        <a:bodyPr/>
        <a:lstStyle/>
        <a:p>
          <a:endParaRPr lang="en-US"/>
        </a:p>
      </dgm:t>
    </dgm:pt>
    <dgm:pt modelId="{89DF767B-C32A-44E0-9180-EBDE553CFEBB}" type="sibTrans" cxnId="{73EFEEA0-77C1-4F62-A96C-3AFA2E402475}">
      <dgm:prSet/>
      <dgm:spPr/>
      <dgm:t>
        <a:bodyPr/>
        <a:lstStyle/>
        <a:p>
          <a:endParaRPr lang="en-US"/>
        </a:p>
      </dgm:t>
    </dgm:pt>
    <dgm:pt modelId="{8524F733-3AEE-47D9-ADC3-84876DCEE1AE}" type="pres">
      <dgm:prSet presAssocID="{D99CC9C1-51D3-4055-86B4-D5F88C7494BF}" presName="vert0" presStyleCnt="0">
        <dgm:presLayoutVars>
          <dgm:dir/>
          <dgm:animOne val="branch"/>
          <dgm:animLvl val="lvl"/>
        </dgm:presLayoutVars>
      </dgm:prSet>
      <dgm:spPr/>
    </dgm:pt>
    <dgm:pt modelId="{28682124-5A37-4DAE-87C3-EA7F092127E2}" type="pres">
      <dgm:prSet presAssocID="{769ECEEB-1AA6-4CCD-96CB-334B21157A46}" presName="thickLine" presStyleLbl="alignNode1" presStyleIdx="0" presStyleCnt="3"/>
      <dgm:spPr/>
    </dgm:pt>
    <dgm:pt modelId="{4CE9E6AA-DEF6-49FA-B5ED-01F2B793B745}" type="pres">
      <dgm:prSet presAssocID="{769ECEEB-1AA6-4CCD-96CB-334B21157A46}" presName="horz1" presStyleCnt="0"/>
      <dgm:spPr/>
    </dgm:pt>
    <dgm:pt modelId="{13964EEE-B0D4-499C-ABB6-5044E097F5A9}" type="pres">
      <dgm:prSet presAssocID="{769ECEEB-1AA6-4CCD-96CB-334B21157A46}" presName="tx1" presStyleLbl="revTx" presStyleIdx="0" presStyleCnt="3"/>
      <dgm:spPr/>
    </dgm:pt>
    <dgm:pt modelId="{33455AB0-769B-4D53-995B-8550C12344B8}" type="pres">
      <dgm:prSet presAssocID="{769ECEEB-1AA6-4CCD-96CB-334B21157A46}" presName="vert1" presStyleCnt="0"/>
      <dgm:spPr/>
    </dgm:pt>
    <dgm:pt modelId="{8421BF3C-BE8C-4EFE-8452-1C6DE25FC372}" type="pres">
      <dgm:prSet presAssocID="{F1FD485B-9511-4BF8-AD7E-2FDB8E4F3C8B}" presName="thickLine" presStyleLbl="alignNode1" presStyleIdx="1" presStyleCnt="3"/>
      <dgm:spPr/>
    </dgm:pt>
    <dgm:pt modelId="{0E250169-EBB2-4451-9FFA-EBF7E187CE9A}" type="pres">
      <dgm:prSet presAssocID="{F1FD485B-9511-4BF8-AD7E-2FDB8E4F3C8B}" presName="horz1" presStyleCnt="0"/>
      <dgm:spPr/>
    </dgm:pt>
    <dgm:pt modelId="{A8FC5CB1-F300-4E40-B8B5-D96AD3FB6F7F}" type="pres">
      <dgm:prSet presAssocID="{F1FD485B-9511-4BF8-AD7E-2FDB8E4F3C8B}" presName="tx1" presStyleLbl="revTx" presStyleIdx="1" presStyleCnt="3"/>
      <dgm:spPr/>
    </dgm:pt>
    <dgm:pt modelId="{C7369416-C34C-40A9-B711-72DC74CB3156}" type="pres">
      <dgm:prSet presAssocID="{F1FD485B-9511-4BF8-AD7E-2FDB8E4F3C8B}" presName="vert1" presStyleCnt="0"/>
      <dgm:spPr/>
    </dgm:pt>
    <dgm:pt modelId="{468C8E88-A456-4B11-8B7D-64D630A85A4C}" type="pres">
      <dgm:prSet presAssocID="{6A9562A2-7506-4098-9E65-7CDE1DEB3AD6}" presName="thickLine" presStyleLbl="alignNode1" presStyleIdx="2" presStyleCnt="3"/>
      <dgm:spPr/>
    </dgm:pt>
    <dgm:pt modelId="{4729E241-25F5-4B95-BB5A-337BA71CCA3B}" type="pres">
      <dgm:prSet presAssocID="{6A9562A2-7506-4098-9E65-7CDE1DEB3AD6}" presName="horz1" presStyleCnt="0"/>
      <dgm:spPr/>
    </dgm:pt>
    <dgm:pt modelId="{A8D39C3E-9DBE-4FA1-99F5-709A97E04B7F}" type="pres">
      <dgm:prSet presAssocID="{6A9562A2-7506-4098-9E65-7CDE1DEB3AD6}" presName="tx1" presStyleLbl="revTx" presStyleIdx="2" presStyleCnt="3"/>
      <dgm:spPr/>
    </dgm:pt>
    <dgm:pt modelId="{73E7011D-EACF-458E-B815-C68882C09D12}" type="pres">
      <dgm:prSet presAssocID="{6A9562A2-7506-4098-9E65-7CDE1DEB3AD6}" presName="vert1" presStyleCnt="0"/>
      <dgm:spPr/>
    </dgm:pt>
  </dgm:ptLst>
  <dgm:cxnLst>
    <dgm:cxn modelId="{EE671205-59A6-4620-9E96-EB6DCE455AD6}" type="presOf" srcId="{769ECEEB-1AA6-4CCD-96CB-334B21157A46}" destId="{13964EEE-B0D4-499C-ABB6-5044E097F5A9}" srcOrd="0" destOrd="0" presId="urn:microsoft.com/office/officeart/2008/layout/LinedList"/>
    <dgm:cxn modelId="{766C050B-6353-4682-BA11-70FA4F77AB66}" type="presOf" srcId="{F1FD485B-9511-4BF8-AD7E-2FDB8E4F3C8B}" destId="{A8FC5CB1-F300-4E40-B8B5-D96AD3FB6F7F}" srcOrd="0" destOrd="0" presId="urn:microsoft.com/office/officeart/2008/layout/LinedList"/>
    <dgm:cxn modelId="{82C7AA11-65CA-43BA-9843-68F0DB27EC96}" srcId="{D99CC9C1-51D3-4055-86B4-D5F88C7494BF}" destId="{769ECEEB-1AA6-4CCD-96CB-334B21157A46}" srcOrd="0" destOrd="0" parTransId="{D8F51A2A-5B81-4125-ABFD-22D133EFE4F6}" sibTransId="{032FFABF-3C22-4C59-8D2C-A5D941552EEF}"/>
    <dgm:cxn modelId="{A8478B17-80E0-4134-9AED-01256A1795AD}" type="presOf" srcId="{D99CC9C1-51D3-4055-86B4-D5F88C7494BF}" destId="{8524F733-3AEE-47D9-ADC3-84876DCEE1AE}" srcOrd="0" destOrd="0" presId="urn:microsoft.com/office/officeart/2008/layout/LinedList"/>
    <dgm:cxn modelId="{0F321D79-58EA-441F-89A1-E46785880ECF}" srcId="{D99CC9C1-51D3-4055-86B4-D5F88C7494BF}" destId="{F1FD485B-9511-4BF8-AD7E-2FDB8E4F3C8B}" srcOrd="1" destOrd="0" parTransId="{677EA1A1-9513-4125-9E1E-6A4092313517}" sibTransId="{BEE6694D-AC10-4F4B-8A7B-A4926DB1CFE7}"/>
    <dgm:cxn modelId="{A48A9995-CF92-48FE-96BF-234B9EBB6D63}" type="presOf" srcId="{6A9562A2-7506-4098-9E65-7CDE1DEB3AD6}" destId="{A8D39C3E-9DBE-4FA1-99F5-709A97E04B7F}" srcOrd="0" destOrd="0" presId="urn:microsoft.com/office/officeart/2008/layout/LinedList"/>
    <dgm:cxn modelId="{73EFEEA0-77C1-4F62-A96C-3AFA2E402475}" srcId="{D99CC9C1-51D3-4055-86B4-D5F88C7494BF}" destId="{6A9562A2-7506-4098-9E65-7CDE1DEB3AD6}" srcOrd="2" destOrd="0" parTransId="{57879F23-FBB4-45AF-BF29-C305A3453627}" sibTransId="{89DF767B-C32A-44E0-9180-EBDE553CFEBB}"/>
    <dgm:cxn modelId="{884DB162-4F76-4031-B40B-5FAE0C3EBCE7}" type="presParOf" srcId="{8524F733-3AEE-47D9-ADC3-84876DCEE1AE}" destId="{28682124-5A37-4DAE-87C3-EA7F092127E2}" srcOrd="0" destOrd="0" presId="urn:microsoft.com/office/officeart/2008/layout/LinedList"/>
    <dgm:cxn modelId="{A9DF100A-590D-4402-9CCB-065CA2037043}" type="presParOf" srcId="{8524F733-3AEE-47D9-ADC3-84876DCEE1AE}" destId="{4CE9E6AA-DEF6-49FA-B5ED-01F2B793B745}" srcOrd="1" destOrd="0" presId="urn:microsoft.com/office/officeart/2008/layout/LinedList"/>
    <dgm:cxn modelId="{06406035-6438-4145-90A4-492C1DF1F219}" type="presParOf" srcId="{4CE9E6AA-DEF6-49FA-B5ED-01F2B793B745}" destId="{13964EEE-B0D4-499C-ABB6-5044E097F5A9}" srcOrd="0" destOrd="0" presId="urn:microsoft.com/office/officeart/2008/layout/LinedList"/>
    <dgm:cxn modelId="{A1B5F8F6-C06F-462E-B7C0-4A517A4F7F2A}" type="presParOf" srcId="{4CE9E6AA-DEF6-49FA-B5ED-01F2B793B745}" destId="{33455AB0-769B-4D53-995B-8550C12344B8}" srcOrd="1" destOrd="0" presId="urn:microsoft.com/office/officeart/2008/layout/LinedList"/>
    <dgm:cxn modelId="{4BB22779-9614-4855-BBE8-31DFB9A8B3B1}" type="presParOf" srcId="{8524F733-3AEE-47D9-ADC3-84876DCEE1AE}" destId="{8421BF3C-BE8C-4EFE-8452-1C6DE25FC372}" srcOrd="2" destOrd="0" presId="urn:microsoft.com/office/officeart/2008/layout/LinedList"/>
    <dgm:cxn modelId="{5870EF70-514E-4047-8A43-1774878E0592}" type="presParOf" srcId="{8524F733-3AEE-47D9-ADC3-84876DCEE1AE}" destId="{0E250169-EBB2-4451-9FFA-EBF7E187CE9A}" srcOrd="3" destOrd="0" presId="urn:microsoft.com/office/officeart/2008/layout/LinedList"/>
    <dgm:cxn modelId="{D5D42EDF-DEF0-4055-ADB8-B3B9A1A6EE53}" type="presParOf" srcId="{0E250169-EBB2-4451-9FFA-EBF7E187CE9A}" destId="{A8FC5CB1-F300-4E40-B8B5-D96AD3FB6F7F}" srcOrd="0" destOrd="0" presId="urn:microsoft.com/office/officeart/2008/layout/LinedList"/>
    <dgm:cxn modelId="{6E69D600-BB75-4072-80A7-BE5D65009207}" type="presParOf" srcId="{0E250169-EBB2-4451-9FFA-EBF7E187CE9A}" destId="{C7369416-C34C-40A9-B711-72DC74CB3156}" srcOrd="1" destOrd="0" presId="urn:microsoft.com/office/officeart/2008/layout/LinedList"/>
    <dgm:cxn modelId="{A052BDEC-097B-494C-957F-2301401A9865}" type="presParOf" srcId="{8524F733-3AEE-47D9-ADC3-84876DCEE1AE}" destId="{468C8E88-A456-4B11-8B7D-64D630A85A4C}" srcOrd="4" destOrd="0" presId="urn:microsoft.com/office/officeart/2008/layout/LinedList"/>
    <dgm:cxn modelId="{EBBE7C43-45B5-414B-AFCE-50ED1076272F}" type="presParOf" srcId="{8524F733-3AEE-47D9-ADC3-84876DCEE1AE}" destId="{4729E241-25F5-4B95-BB5A-337BA71CCA3B}" srcOrd="5" destOrd="0" presId="urn:microsoft.com/office/officeart/2008/layout/LinedList"/>
    <dgm:cxn modelId="{EBDD459D-C7CD-45E4-A23A-92FC245A9973}" type="presParOf" srcId="{4729E241-25F5-4B95-BB5A-337BA71CCA3B}" destId="{A8D39C3E-9DBE-4FA1-99F5-709A97E04B7F}" srcOrd="0" destOrd="0" presId="urn:microsoft.com/office/officeart/2008/layout/LinedList"/>
    <dgm:cxn modelId="{9902FD9D-3FE1-4982-B001-85F21FE519CA}" type="presParOf" srcId="{4729E241-25F5-4B95-BB5A-337BA71CCA3B}" destId="{73E7011D-EACF-458E-B815-C68882C09D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51D472-D209-42EE-821A-E421E12B20A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BC29FA4-F03C-43F3-98E3-7B18B8F17A01}">
      <dgm:prSet/>
      <dgm:spPr/>
      <dgm:t>
        <a:bodyPr/>
        <a:lstStyle/>
        <a:p>
          <a:r>
            <a:rPr lang="en-GB"/>
            <a:t>Induced by </a:t>
          </a:r>
          <a:r>
            <a:rPr lang="en-GB" b="1"/>
            <a:t>high radiation doses </a:t>
          </a:r>
          <a:endParaRPr lang="en-US"/>
        </a:p>
      </dgm:t>
    </dgm:pt>
    <dgm:pt modelId="{074A949B-4D33-42AD-9CE7-F166B7E62044}" type="parTrans" cxnId="{12FC5B03-DC6C-4105-8158-E9F9F276B8C2}">
      <dgm:prSet/>
      <dgm:spPr/>
      <dgm:t>
        <a:bodyPr/>
        <a:lstStyle/>
        <a:p>
          <a:endParaRPr lang="en-US"/>
        </a:p>
      </dgm:t>
    </dgm:pt>
    <dgm:pt modelId="{A81C5D44-1DD4-40D9-89A4-564CDB167344}" type="sibTrans" cxnId="{12FC5B03-DC6C-4105-8158-E9F9F276B8C2}">
      <dgm:prSet/>
      <dgm:spPr/>
      <dgm:t>
        <a:bodyPr/>
        <a:lstStyle/>
        <a:p>
          <a:endParaRPr lang="en-US"/>
        </a:p>
      </dgm:t>
    </dgm:pt>
    <dgm:pt modelId="{56EBD9C4-BC35-4D4B-8579-23BB9CC5BD45}">
      <dgm:prSet/>
      <dgm:spPr/>
      <dgm:t>
        <a:bodyPr/>
        <a:lstStyle/>
        <a:p>
          <a:r>
            <a:rPr lang="en-GB"/>
            <a:t>Severity of damage increases with radiation dose </a:t>
          </a:r>
          <a:endParaRPr lang="en-US"/>
        </a:p>
      </dgm:t>
    </dgm:pt>
    <dgm:pt modelId="{42476A77-EF38-4BEC-894A-D5AD3F515DA0}" type="parTrans" cxnId="{85C6F7A1-65B2-4F46-9044-4469C9F7B951}">
      <dgm:prSet/>
      <dgm:spPr/>
      <dgm:t>
        <a:bodyPr/>
        <a:lstStyle/>
        <a:p>
          <a:endParaRPr lang="en-US"/>
        </a:p>
      </dgm:t>
    </dgm:pt>
    <dgm:pt modelId="{D88955FF-3362-40E9-9A44-D1529E3FA8EF}" type="sibTrans" cxnId="{85C6F7A1-65B2-4F46-9044-4469C9F7B951}">
      <dgm:prSet/>
      <dgm:spPr/>
      <dgm:t>
        <a:bodyPr/>
        <a:lstStyle/>
        <a:p>
          <a:endParaRPr lang="en-US"/>
        </a:p>
      </dgm:t>
    </dgm:pt>
    <dgm:pt modelId="{C8D68286-6603-4963-A0D4-F531739E0533}">
      <dgm:prSet/>
      <dgm:spPr/>
      <dgm:t>
        <a:bodyPr/>
        <a:lstStyle/>
        <a:p>
          <a:r>
            <a:rPr lang="en-GB"/>
            <a:t>A threshold value exists below which no effect is seen </a:t>
          </a:r>
          <a:endParaRPr lang="en-US"/>
        </a:p>
      </dgm:t>
    </dgm:pt>
    <dgm:pt modelId="{C0A122C5-1BDA-49B6-8100-68726883D2B3}" type="parTrans" cxnId="{5306BBAF-35B2-446A-A39F-B48201ED9621}">
      <dgm:prSet/>
      <dgm:spPr/>
      <dgm:t>
        <a:bodyPr/>
        <a:lstStyle/>
        <a:p>
          <a:endParaRPr lang="en-US"/>
        </a:p>
      </dgm:t>
    </dgm:pt>
    <dgm:pt modelId="{55EA6BAE-CA65-402A-83B1-A18C3C1CC026}" type="sibTrans" cxnId="{5306BBAF-35B2-446A-A39F-B48201ED9621}">
      <dgm:prSet/>
      <dgm:spPr/>
      <dgm:t>
        <a:bodyPr/>
        <a:lstStyle/>
        <a:p>
          <a:endParaRPr lang="en-US"/>
        </a:p>
      </dgm:t>
    </dgm:pt>
    <dgm:pt modelId="{57764DFC-9AB5-4691-86EC-1118E94A5EFB}">
      <dgm:prSet/>
      <dgm:spPr/>
      <dgm:t>
        <a:bodyPr/>
        <a:lstStyle/>
        <a:p>
          <a:r>
            <a:rPr lang="en-GB"/>
            <a:t>E.g. cataracts, skin erythema, </a:t>
          </a:r>
          <a:r>
            <a:rPr lang="en-GB" b="1"/>
            <a:t>sterility</a:t>
          </a:r>
          <a:r>
            <a:rPr lang="en-GB"/>
            <a:t>.</a:t>
          </a:r>
          <a:endParaRPr lang="en-US"/>
        </a:p>
      </dgm:t>
    </dgm:pt>
    <dgm:pt modelId="{12948D7B-5A37-42AF-A90B-E73F58C17703}" type="parTrans" cxnId="{6A7FD271-F5CC-429C-98A1-C7ADF3910925}">
      <dgm:prSet/>
      <dgm:spPr/>
      <dgm:t>
        <a:bodyPr/>
        <a:lstStyle/>
        <a:p>
          <a:endParaRPr lang="en-US"/>
        </a:p>
      </dgm:t>
    </dgm:pt>
    <dgm:pt modelId="{C3F0C6A7-1FAE-4F84-8009-5CE15A44F64D}" type="sibTrans" cxnId="{6A7FD271-F5CC-429C-98A1-C7ADF3910925}">
      <dgm:prSet/>
      <dgm:spPr/>
      <dgm:t>
        <a:bodyPr/>
        <a:lstStyle/>
        <a:p>
          <a:endParaRPr lang="en-US"/>
        </a:p>
      </dgm:t>
    </dgm:pt>
    <dgm:pt modelId="{3C012D18-3EB5-47F3-B3D2-6ECAA5229E88}">
      <dgm:prSet/>
      <dgm:spPr/>
      <dgm:t>
        <a:bodyPr/>
        <a:lstStyle/>
        <a:p>
          <a:r>
            <a:rPr lang="en-GB"/>
            <a:t>Radiation doses required to produce such effects occur in </a:t>
          </a:r>
          <a:r>
            <a:rPr lang="en-GB" b="1"/>
            <a:t>radiation accidents. </a:t>
          </a:r>
          <a:endParaRPr lang="en-US"/>
        </a:p>
      </dgm:t>
    </dgm:pt>
    <dgm:pt modelId="{71F1DC38-0364-4AB0-AB10-7D5A5A2CDC71}" type="parTrans" cxnId="{4CB28FC8-5C03-4345-BE53-A4F7120A4FC9}">
      <dgm:prSet/>
      <dgm:spPr/>
      <dgm:t>
        <a:bodyPr/>
        <a:lstStyle/>
        <a:p>
          <a:endParaRPr lang="en-US"/>
        </a:p>
      </dgm:t>
    </dgm:pt>
    <dgm:pt modelId="{01E657FD-4909-4FAE-A8AE-589C2AE56C51}" type="sibTrans" cxnId="{4CB28FC8-5C03-4345-BE53-A4F7120A4FC9}">
      <dgm:prSet/>
      <dgm:spPr/>
      <dgm:t>
        <a:bodyPr/>
        <a:lstStyle/>
        <a:p>
          <a:endParaRPr lang="en-US"/>
        </a:p>
      </dgm:t>
    </dgm:pt>
    <dgm:pt modelId="{34C8DD31-832B-4A15-B4D6-9F4C165A0D12}" type="pres">
      <dgm:prSet presAssocID="{1F51D472-D209-42EE-821A-E421E12B20AD}" presName="vert0" presStyleCnt="0">
        <dgm:presLayoutVars>
          <dgm:dir/>
          <dgm:animOne val="branch"/>
          <dgm:animLvl val="lvl"/>
        </dgm:presLayoutVars>
      </dgm:prSet>
      <dgm:spPr/>
    </dgm:pt>
    <dgm:pt modelId="{7F88DFE3-8D2A-4111-8E97-867E55102AA1}" type="pres">
      <dgm:prSet presAssocID="{DBC29FA4-F03C-43F3-98E3-7B18B8F17A01}" presName="thickLine" presStyleLbl="alignNode1" presStyleIdx="0" presStyleCnt="5"/>
      <dgm:spPr/>
    </dgm:pt>
    <dgm:pt modelId="{93E0AA2F-6327-46EA-926D-91B83734CEA2}" type="pres">
      <dgm:prSet presAssocID="{DBC29FA4-F03C-43F3-98E3-7B18B8F17A01}" presName="horz1" presStyleCnt="0"/>
      <dgm:spPr/>
    </dgm:pt>
    <dgm:pt modelId="{98254748-C1BE-4626-8032-F1F3547BBC81}" type="pres">
      <dgm:prSet presAssocID="{DBC29FA4-F03C-43F3-98E3-7B18B8F17A01}" presName="tx1" presStyleLbl="revTx" presStyleIdx="0" presStyleCnt="5"/>
      <dgm:spPr/>
    </dgm:pt>
    <dgm:pt modelId="{03EC7264-CC9D-4113-8A1E-9552221592D3}" type="pres">
      <dgm:prSet presAssocID="{DBC29FA4-F03C-43F3-98E3-7B18B8F17A01}" presName="vert1" presStyleCnt="0"/>
      <dgm:spPr/>
    </dgm:pt>
    <dgm:pt modelId="{F375B975-460C-4839-BB2C-AF9425A2E3D8}" type="pres">
      <dgm:prSet presAssocID="{56EBD9C4-BC35-4D4B-8579-23BB9CC5BD45}" presName="thickLine" presStyleLbl="alignNode1" presStyleIdx="1" presStyleCnt="5"/>
      <dgm:spPr/>
    </dgm:pt>
    <dgm:pt modelId="{7D561048-481A-47EC-A4D0-8C290E998669}" type="pres">
      <dgm:prSet presAssocID="{56EBD9C4-BC35-4D4B-8579-23BB9CC5BD45}" presName="horz1" presStyleCnt="0"/>
      <dgm:spPr/>
    </dgm:pt>
    <dgm:pt modelId="{FFE28BA9-51F8-4D92-8B3B-FCD615758CB6}" type="pres">
      <dgm:prSet presAssocID="{56EBD9C4-BC35-4D4B-8579-23BB9CC5BD45}" presName="tx1" presStyleLbl="revTx" presStyleIdx="1" presStyleCnt="5"/>
      <dgm:spPr/>
    </dgm:pt>
    <dgm:pt modelId="{4AB0DC5D-35FE-4517-893B-2BB699C17656}" type="pres">
      <dgm:prSet presAssocID="{56EBD9C4-BC35-4D4B-8579-23BB9CC5BD45}" presName="vert1" presStyleCnt="0"/>
      <dgm:spPr/>
    </dgm:pt>
    <dgm:pt modelId="{B65A0B17-A3AF-4CA0-BE9D-26F54803F695}" type="pres">
      <dgm:prSet presAssocID="{C8D68286-6603-4963-A0D4-F531739E0533}" presName="thickLine" presStyleLbl="alignNode1" presStyleIdx="2" presStyleCnt="5"/>
      <dgm:spPr/>
    </dgm:pt>
    <dgm:pt modelId="{A0E8000E-5561-4CA2-A363-C3536FB212D1}" type="pres">
      <dgm:prSet presAssocID="{C8D68286-6603-4963-A0D4-F531739E0533}" presName="horz1" presStyleCnt="0"/>
      <dgm:spPr/>
    </dgm:pt>
    <dgm:pt modelId="{207A3191-1B73-4FBB-BA53-26DD84E963C9}" type="pres">
      <dgm:prSet presAssocID="{C8D68286-6603-4963-A0D4-F531739E0533}" presName="tx1" presStyleLbl="revTx" presStyleIdx="2" presStyleCnt="5"/>
      <dgm:spPr/>
    </dgm:pt>
    <dgm:pt modelId="{06821EDC-3172-44B3-9949-905193B6C77F}" type="pres">
      <dgm:prSet presAssocID="{C8D68286-6603-4963-A0D4-F531739E0533}" presName="vert1" presStyleCnt="0"/>
      <dgm:spPr/>
    </dgm:pt>
    <dgm:pt modelId="{A9A140F3-4980-4253-A4AC-25F6AACE2078}" type="pres">
      <dgm:prSet presAssocID="{57764DFC-9AB5-4691-86EC-1118E94A5EFB}" presName="thickLine" presStyleLbl="alignNode1" presStyleIdx="3" presStyleCnt="5"/>
      <dgm:spPr/>
    </dgm:pt>
    <dgm:pt modelId="{D78B8BE5-033B-4A2D-8FB7-E384E17D3BC4}" type="pres">
      <dgm:prSet presAssocID="{57764DFC-9AB5-4691-86EC-1118E94A5EFB}" presName="horz1" presStyleCnt="0"/>
      <dgm:spPr/>
    </dgm:pt>
    <dgm:pt modelId="{75E62888-D618-46A6-A0E9-BDEE9FAF3FC3}" type="pres">
      <dgm:prSet presAssocID="{57764DFC-9AB5-4691-86EC-1118E94A5EFB}" presName="tx1" presStyleLbl="revTx" presStyleIdx="3" presStyleCnt="5"/>
      <dgm:spPr/>
    </dgm:pt>
    <dgm:pt modelId="{B2E107F6-340E-4541-AE5F-DEB68C6437A8}" type="pres">
      <dgm:prSet presAssocID="{57764DFC-9AB5-4691-86EC-1118E94A5EFB}" presName="vert1" presStyleCnt="0"/>
      <dgm:spPr/>
    </dgm:pt>
    <dgm:pt modelId="{91B39143-D103-42D5-9445-334667F384B5}" type="pres">
      <dgm:prSet presAssocID="{3C012D18-3EB5-47F3-B3D2-6ECAA5229E88}" presName="thickLine" presStyleLbl="alignNode1" presStyleIdx="4" presStyleCnt="5"/>
      <dgm:spPr/>
    </dgm:pt>
    <dgm:pt modelId="{64B362B9-C439-4848-97D9-8D98B108B42D}" type="pres">
      <dgm:prSet presAssocID="{3C012D18-3EB5-47F3-B3D2-6ECAA5229E88}" presName="horz1" presStyleCnt="0"/>
      <dgm:spPr/>
    </dgm:pt>
    <dgm:pt modelId="{250F094B-2AA4-49B0-9DA2-57B5A62576DC}" type="pres">
      <dgm:prSet presAssocID="{3C012D18-3EB5-47F3-B3D2-6ECAA5229E88}" presName="tx1" presStyleLbl="revTx" presStyleIdx="4" presStyleCnt="5"/>
      <dgm:spPr/>
    </dgm:pt>
    <dgm:pt modelId="{81BE6C5D-7711-4F1F-9301-26F58F29927A}" type="pres">
      <dgm:prSet presAssocID="{3C012D18-3EB5-47F3-B3D2-6ECAA5229E88}" presName="vert1" presStyleCnt="0"/>
      <dgm:spPr/>
    </dgm:pt>
  </dgm:ptLst>
  <dgm:cxnLst>
    <dgm:cxn modelId="{12FC5B03-DC6C-4105-8158-E9F9F276B8C2}" srcId="{1F51D472-D209-42EE-821A-E421E12B20AD}" destId="{DBC29FA4-F03C-43F3-98E3-7B18B8F17A01}" srcOrd="0" destOrd="0" parTransId="{074A949B-4D33-42AD-9CE7-F166B7E62044}" sibTransId="{A81C5D44-1DD4-40D9-89A4-564CDB167344}"/>
    <dgm:cxn modelId="{5F768214-A0BD-4B47-A1CD-2A63B33FDCD1}" type="presOf" srcId="{DBC29FA4-F03C-43F3-98E3-7B18B8F17A01}" destId="{98254748-C1BE-4626-8032-F1F3547BBC81}" srcOrd="0" destOrd="0" presId="urn:microsoft.com/office/officeart/2008/layout/LinedList"/>
    <dgm:cxn modelId="{FCD6A05C-97D4-4D9E-A390-58E2F8D38F75}" type="presOf" srcId="{1F51D472-D209-42EE-821A-E421E12B20AD}" destId="{34C8DD31-832B-4A15-B4D6-9F4C165A0D12}" srcOrd="0" destOrd="0" presId="urn:microsoft.com/office/officeart/2008/layout/LinedList"/>
    <dgm:cxn modelId="{45F9BE60-82AB-4452-9647-FD39BC60CF19}" type="presOf" srcId="{56EBD9C4-BC35-4D4B-8579-23BB9CC5BD45}" destId="{FFE28BA9-51F8-4D92-8B3B-FCD615758CB6}" srcOrd="0" destOrd="0" presId="urn:microsoft.com/office/officeart/2008/layout/LinedList"/>
    <dgm:cxn modelId="{6A7FD271-F5CC-429C-98A1-C7ADF3910925}" srcId="{1F51D472-D209-42EE-821A-E421E12B20AD}" destId="{57764DFC-9AB5-4691-86EC-1118E94A5EFB}" srcOrd="3" destOrd="0" parTransId="{12948D7B-5A37-42AF-A90B-E73F58C17703}" sibTransId="{C3F0C6A7-1FAE-4F84-8009-5CE15A44F64D}"/>
    <dgm:cxn modelId="{186E3277-FE4C-4495-875C-F7ABD2821EDA}" type="presOf" srcId="{3C012D18-3EB5-47F3-B3D2-6ECAA5229E88}" destId="{250F094B-2AA4-49B0-9DA2-57B5A62576DC}" srcOrd="0" destOrd="0" presId="urn:microsoft.com/office/officeart/2008/layout/LinedList"/>
    <dgm:cxn modelId="{16A9A97F-3EB4-435D-95DE-DFC0506825FC}" type="presOf" srcId="{C8D68286-6603-4963-A0D4-F531739E0533}" destId="{207A3191-1B73-4FBB-BA53-26DD84E963C9}" srcOrd="0" destOrd="0" presId="urn:microsoft.com/office/officeart/2008/layout/LinedList"/>
    <dgm:cxn modelId="{F9BFF384-10F2-467A-9DB7-47CF35C635C3}" type="presOf" srcId="{57764DFC-9AB5-4691-86EC-1118E94A5EFB}" destId="{75E62888-D618-46A6-A0E9-BDEE9FAF3FC3}" srcOrd="0" destOrd="0" presId="urn:microsoft.com/office/officeart/2008/layout/LinedList"/>
    <dgm:cxn modelId="{85C6F7A1-65B2-4F46-9044-4469C9F7B951}" srcId="{1F51D472-D209-42EE-821A-E421E12B20AD}" destId="{56EBD9C4-BC35-4D4B-8579-23BB9CC5BD45}" srcOrd="1" destOrd="0" parTransId="{42476A77-EF38-4BEC-894A-D5AD3F515DA0}" sibTransId="{D88955FF-3362-40E9-9A44-D1529E3FA8EF}"/>
    <dgm:cxn modelId="{5306BBAF-35B2-446A-A39F-B48201ED9621}" srcId="{1F51D472-D209-42EE-821A-E421E12B20AD}" destId="{C8D68286-6603-4963-A0D4-F531739E0533}" srcOrd="2" destOrd="0" parTransId="{C0A122C5-1BDA-49B6-8100-68726883D2B3}" sibTransId="{55EA6BAE-CA65-402A-83B1-A18C3C1CC026}"/>
    <dgm:cxn modelId="{4CB28FC8-5C03-4345-BE53-A4F7120A4FC9}" srcId="{1F51D472-D209-42EE-821A-E421E12B20AD}" destId="{3C012D18-3EB5-47F3-B3D2-6ECAA5229E88}" srcOrd="4" destOrd="0" parTransId="{71F1DC38-0364-4AB0-AB10-7D5A5A2CDC71}" sibTransId="{01E657FD-4909-4FAE-A8AE-589C2AE56C51}"/>
    <dgm:cxn modelId="{C2306B0C-4A26-487D-9875-A54FB4AF865A}" type="presParOf" srcId="{34C8DD31-832B-4A15-B4D6-9F4C165A0D12}" destId="{7F88DFE3-8D2A-4111-8E97-867E55102AA1}" srcOrd="0" destOrd="0" presId="urn:microsoft.com/office/officeart/2008/layout/LinedList"/>
    <dgm:cxn modelId="{A09D6270-7E6D-4F3B-B88C-0D217A94EAD7}" type="presParOf" srcId="{34C8DD31-832B-4A15-B4D6-9F4C165A0D12}" destId="{93E0AA2F-6327-46EA-926D-91B83734CEA2}" srcOrd="1" destOrd="0" presId="urn:microsoft.com/office/officeart/2008/layout/LinedList"/>
    <dgm:cxn modelId="{5658709A-38E8-49D0-A1BA-3F71022D5765}" type="presParOf" srcId="{93E0AA2F-6327-46EA-926D-91B83734CEA2}" destId="{98254748-C1BE-4626-8032-F1F3547BBC81}" srcOrd="0" destOrd="0" presId="urn:microsoft.com/office/officeart/2008/layout/LinedList"/>
    <dgm:cxn modelId="{1A29B5A1-94F6-4C63-998E-38C14173D116}" type="presParOf" srcId="{93E0AA2F-6327-46EA-926D-91B83734CEA2}" destId="{03EC7264-CC9D-4113-8A1E-9552221592D3}" srcOrd="1" destOrd="0" presId="urn:microsoft.com/office/officeart/2008/layout/LinedList"/>
    <dgm:cxn modelId="{CEBE7514-77FC-4284-AF6C-161F662E0F0A}" type="presParOf" srcId="{34C8DD31-832B-4A15-B4D6-9F4C165A0D12}" destId="{F375B975-460C-4839-BB2C-AF9425A2E3D8}" srcOrd="2" destOrd="0" presId="urn:microsoft.com/office/officeart/2008/layout/LinedList"/>
    <dgm:cxn modelId="{F3E5C9AE-9587-4A28-BFFE-3FB2231F7564}" type="presParOf" srcId="{34C8DD31-832B-4A15-B4D6-9F4C165A0D12}" destId="{7D561048-481A-47EC-A4D0-8C290E998669}" srcOrd="3" destOrd="0" presId="urn:microsoft.com/office/officeart/2008/layout/LinedList"/>
    <dgm:cxn modelId="{CB84ECC5-210E-4A5B-9DF7-39F8139FD0E1}" type="presParOf" srcId="{7D561048-481A-47EC-A4D0-8C290E998669}" destId="{FFE28BA9-51F8-4D92-8B3B-FCD615758CB6}" srcOrd="0" destOrd="0" presId="urn:microsoft.com/office/officeart/2008/layout/LinedList"/>
    <dgm:cxn modelId="{C3E24744-678D-4915-9C10-BED5B2C16962}" type="presParOf" srcId="{7D561048-481A-47EC-A4D0-8C290E998669}" destId="{4AB0DC5D-35FE-4517-893B-2BB699C17656}" srcOrd="1" destOrd="0" presId="urn:microsoft.com/office/officeart/2008/layout/LinedList"/>
    <dgm:cxn modelId="{6A041316-1C14-4188-B9F3-245BF864C8B3}" type="presParOf" srcId="{34C8DD31-832B-4A15-B4D6-9F4C165A0D12}" destId="{B65A0B17-A3AF-4CA0-BE9D-26F54803F695}" srcOrd="4" destOrd="0" presId="urn:microsoft.com/office/officeart/2008/layout/LinedList"/>
    <dgm:cxn modelId="{8671EB6F-5FBD-41DE-8F47-C86510F3017A}" type="presParOf" srcId="{34C8DD31-832B-4A15-B4D6-9F4C165A0D12}" destId="{A0E8000E-5561-4CA2-A363-C3536FB212D1}" srcOrd="5" destOrd="0" presId="urn:microsoft.com/office/officeart/2008/layout/LinedList"/>
    <dgm:cxn modelId="{3CE815E8-E0B7-437F-90A6-EB042F6BEFD2}" type="presParOf" srcId="{A0E8000E-5561-4CA2-A363-C3536FB212D1}" destId="{207A3191-1B73-4FBB-BA53-26DD84E963C9}" srcOrd="0" destOrd="0" presId="urn:microsoft.com/office/officeart/2008/layout/LinedList"/>
    <dgm:cxn modelId="{4C6078B5-B6A6-4C03-8582-350948173313}" type="presParOf" srcId="{A0E8000E-5561-4CA2-A363-C3536FB212D1}" destId="{06821EDC-3172-44B3-9949-905193B6C77F}" srcOrd="1" destOrd="0" presId="urn:microsoft.com/office/officeart/2008/layout/LinedList"/>
    <dgm:cxn modelId="{DCDD669B-61AC-4E37-A657-ED3C73276E0E}" type="presParOf" srcId="{34C8DD31-832B-4A15-B4D6-9F4C165A0D12}" destId="{A9A140F3-4980-4253-A4AC-25F6AACE2078}" srcOrd="6" destOrd="0" presId="urn:microsoft.com/office/officeart/2008/layout/LinedList"/>
    <dgm:cxn modelId="{501626AB-019F-4C79-8649-C0DAC43505CC}" type="presParOf" srcId="{34C8DD31-832B-4A15-B4D6-9F4C165A0D12}" destId="{D78B8BE5-033B-4A2D-8FB7-E384E17D3BC4}" srcOrd="7" destOrd="0" presId="urn:microsoft.com/office/officeart/2008/layout/LinedList"/>
    <dgm:cxn modelId="{9860354D-51EB-465F-97DC-52BB061E6F5E}" type="presParOf" srcId="{D78B8BE5-033B-4A2D-8FB7-E384E17D3BC4}" destId="{75E62888-D618-46A6-A0E9-BDEE9FAF3FC3}" srcOrd="0" destOrd="0" presId="urn:microsoft.com/office/officeart/2008/layout/LinedList"/>
    <dgm:cxn modelId="{452065FB-DB35-4C1D-81BC-A814DE7D2C18}" type="presParOf" srcId="{D78B8BE5-033B-4A2D-8FB7-E384E17D3BC4}" destId="{B2E107F6-340E-4541-AE5F-DEB68C6437A8}" srcOrd="1" destOrd="0" presId="urn:microsoft.com/office/officeart/2008/layout/LinedList"/>
    <dgm:cxn modelId="{66E3155A-DC2A-416D-A970-26BC1A9FEF61}" type="presParOf" srcId="{34C8DD31-832B-4A15-B4D6-9F4C165A0D12}" destId="{91B39143-D103-42D5-9445-334667F384B5}" srcOrd="8" destOrd="0" presId="urn:microsoft.com/office/officeart/2008/layout/LinedList"/>
    <dgm:cxn modelId="{31DFA3CD-2968-40B3-82B2-D0CE1342168F}" type="presParOf" srcId="{34C8DD31-832B-4A15-B4D6-9F4C165A0D12}" destId="{64B362B9-C439-4848-97D9-8D98B108B42D}" srcOrd="9" destOrd="0" presId="urn:microsoft.com/office/officeart/2008/layout/LinedList"/>
    <dgm:cxn modelId="{24EF3194-0605-452D-8C85-46ABFC67679F}" type="presParOf" srcId="{64B362B9-C439-4848-97D9-8D98B108B42D}" destId="{250F094B-2AA4-49B0-9DA2-57B5A62576DC}" srcOrd="0" destOrd="0" presId="urn:microsoft.com/office/officeart/2008/layout/LinedList"/>
    <dgm:cxn modelId="{0994EFFC-2EF3-42A1-BEFE-AA117B8BA2AD}" type="presParOf" srcId="{64B362B9-C439-4848-97D9-8D98B108B42D}" destId="{81BE6C5D-7711-4F1F-9301-26F58F2992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2807DE-3506-415A-9C24-790895105049}"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5CD8E5D5-5F10-4C02-9F0A-3AF65D1434E7}">
      <dgm:prSet/>
      <dgm:spPr/>
      <dgm:t>
        <a:bodyPr/>
        <a:lstStyle/>
        <a:p>
          <a:r>
            <a:rPr lang="en-GB"/>
            <a:t>There are 3 radiation protection principles: justification, optimization and limitation</a:t>
          </a:r>
          <a:endParaRPr lang="en-US"/>
        </a:p>
      </dgm:t>
    </dgm:pt>
    <dgm:pt modelId="{620C296C-B146-4CCA-98C1-2AC264DDFFE6}" type="parTrans" cxnId="{A4A4CC96-4B19-4C47-B9C5-535B9EB7F026}">
      <dgm:prSet/>
      <dgm:spPr/>
      <dgm:t>
        <a:bodyPr/>
        <a:lstStyle/>
        <a:p>
          <a:endParaRPr lang="en-US"/>
        </a:p>
      </dgm:t>
    </dgm:pt>
    <dgm:pt modelId="{7463C822-8391-42DB-B90C-F3387B709FEA}" type="sibTrans" cxnId="{A4A4CC96-4B19-4C47-B9C5-535B9EB7F026}">
      <dgm:prSet/>
      <dgm:spPr/>
      <dgm:t>
        <a:bodyPr/>
        <a:lstStyle/>
        <a:p>
          <a:endParaRPr lang="en-US"/>
        </a:p>
      </dgm:t>
    </dgm:pt>
    <dgm:pt modelId="{2177C16C-98B6-4447-A80B-FCF9683E1F85}">
      <dgm:prSet/>
      <dgm:spPr/>
      <dgm:t>
        <a:bodyPr/>
        <a:lstStyle/>
        <a:p>
          <a:r>
            <a:rPr lang="en-GB" b="1"/>
            <a:t>Justification</a:t>
          </a:r>
          <a:r>
            <a:rPr lang="en-GB"/>
            <a:t>: All procedures involving radiation materials must be justified</a:t>
          </a:r>
          <a:endParaRPr lang="en-US"/>
        </a:p>
      </dgm:t>
    </dgm:pt>
    <dgm:pt modelId="{DF45E578-ACCA-4469-9C2A-5A48A7A60290}" type="parTrans" cxnId="{DA309A8D-E258-4A07-BB61-163C0711FF10}">
      <dgm:prSet/>
      <dgm:spPr/>
      <dgm:t>
        <a:bodyPr/>
        <a:lstStyle/>
        <a:p>
          <a:endParaRPr lang="en-US"/>
        </a:p>
      </dgm:t>
    </dgm:pt>
    <dgm:pt modelId="{020D90B0-A14C-47DF-B40F-FCA3EDC87EE9}" type="sibTrans" cxnId="{DA309A8D-E258-4A07-BB61-163C0711FF10}">
      <dgm:prSet/>
      <dgm:spPr/>
      <dgm:t>
        <a:bodyPr/>
        <a:lstStyle/>
        <a:p>
          <a:endParaRPr lang="en-US"/>
        </a:p>
      </dgm:t>
    </dgm:pt>
    <dgm:pt modelId="{4CBD97FD-A3C1-4026-9C3F-C5256403F246}">
      <dgm:prSet/>
      <dgm:spPr/>
      <dgm:t>
        <a:bodyPr/>
        <a:lstStyle/>
        <a:p>
          <a:r>
            <a:rPr lang="en-GB" b="1"/>
            <a:t>Optimisation</a:t>
          </a:r>
          <a:r>
            <a:rPr lang="en-GB"/>
            <a:t>: radiation exposure to any individual should be kept as low as reasonably achievable (ALARA)</a:t>
          </a:r>
          <a:endParaRPr lang="en-US"/>
        </a:p>
      </dgm:t>
    </dgm:pt>
    <dgm:pt modelId="{30E0EB2D-F312-4EC7-B8A9-9C99DF2188E3}" type="parTrans" cxnId="{30FDD5B8-5C89-40A8-92F0-94D5C70F4A0A}">
      <dgm:prSet/>
      <dgm:spPr/>
      <dgm:t>
        <a:bodyPr/>
        <a:lstStyle/>
        <a:p>
          <a:endParaRPr lang="en-US"/>
        </a:p>
      </dgm:t>
    </dgm:pt>
    <dgm:pt modelId="{D27EA54F-781B-46E3-BCA6-95FAD080AE84}" type="sibTrans" cxnId="{30FDD5B8-5C89-40A8-92F0-94D5C70F4A0A}">
      <dgm:prSet/>
      <dgm:spPr/>
      <dgm:t>
        <a:bodyPr/>
        <a:lstStyle/>
        <a:p>
          <a:endParaRPr lang="en-US"/>
        </a:p>
      </dgm:t>
    </dgm:pt>
    <dgm:pt modelId="{AFA7482F-B0E9-4805-83EA-569E03ED4D09}">
      <dgm:prSet/>
      <dgm:spPr/>
      <dgm:t>
        <a:bodyPr/>
        <a:lstStyle/>
        <a:p>
          <a:r>
            <a:rPr lang="en-GB" b="1"/>
            <a:t>Limitation</a:t>
          </a:r>
          <a:r>
            <a:rPr lang="en-GB"/>
            <a:t>: The radiation dose received by personnel handling radioactive material should never exceed the legally established dose limits. (dose to patient is never limited! Limitation applies to members of the public and radiation worker)</a:t>
          </a:r>
          <a:endParaRPr lang="en-US"/>
        </a:p>
      </dgm:t>
    </dgm:pt>
    <dgm:pt modelId="{00BFEDE5-830C-4EE0-8C92-594DAD4B07DF}" type="parTrans" cxnId="{35CFA485-5760-4D24-B761-7C3E22508B2F}">
      <dgm:prSet/>
      <dgm:spPr/>
      <dgm:t>
        <a:bodyPr/>
        <a:lstStyle/>
        <a:p>
          <a:endParaRPr lang="en-US"/>
        </a:p>
      </dgm:t>
    </dgm:pt>
    <dgm:pt modelId="{E24CE354-FA74-4B68-94BB-CFFB5407C307}" type="sibTrans" cxnId="{35CFA485-5760-4D24-B761-7C3E22508B2F}">
      <dgm:prSet/>
      <dgm:spPr/>
      <dgm:t>
        <a:bodyPr/>
        <a:lstStyle/>
        <a:p>
          <a:endParaRPr lang="en-US"/>
        </a:p>
      </dgm:t>
    </dgm:pt>
    <dgm:pt modelId="{26F8C189-00A6-4F41-9570-CE98D5BED151}" type="pres">
      <dgm:prSet presAssocID="{1E2807DE-3506-415A-9C24-790895105049}" presName="vert0" presStyleCnt="0">
        <dgm:presLayoutVars>
          <dgm:dir/>
          <dgm:animOne val="branch"/>
          <dgm:animLvl val="lvl"/>
        </dgm:presLayoutVars>
      </dgm:prSet>
      <dgm:spPr/>
    </dgm:pt>
    <dgm:pt modelId="{0C234DCA-35C7-4AD3-8021-52CD934F0B2A}" type="pres">
      <dgm:prSet presAssocID="{5CD8E5D5-5F10-4C02-9F0A-3AF65D1434E7}" presName="thickLine" presStyleLbl="alignNode1" presStyleIdx="0" presStyleCnt="4"/>
      <dgm:spPr/>
    </dgm:pt>
    <dgm:pt modelId="{882E0E3F-E7A4-473A-B83D-C36D1DBC1CFF}" type="pres">
      <dgm:prSet presAssocID="{5CD8E5D5-5F10-4C02-9F0A-3AF65D1434E7}" presName="horz1" presStyleCnt="0"/>
      <dgm:spPr/>
    </dgm:pt>
    <dgm:pt modelId="{74859C24-A57A-4DEE-912A-BA75F747B0BE}" type="pres">
      <dgm:prSet presAssocID="{5CD8E5D5-5F10-4C02-9F0A-3AF65D1434E7}" presName="tx1" presStyleLbl="revTx" presStyleIdx="0" presStyleCnt="4"/>
      <dgm:spPr/>
    </dgm:pt>
    <dgm:pt modelId="{F1F9FF0E-F0D8-4ED4-8598-B591A09594C8}" type="pres">
      <dgm:prSet presAssocID="{5CD8E5D5-5F10-4C02-9F0A-3AF65D1434E7}" presName="vert1" presStyleCnt="0"/>
      <dgm:spPr/>
    </dgm:pt>
    <dgm:pt modelId="{C25A04A7-0674-40E7-961C-4B271136182A}" type="pres">
      <dgm:prSet presAssocID="{2177C16C-98B6-4447-A80B-FCF9683E1F85}" presName="thickLine" presStyleLbl="alignNode1" presStyleIdx="1" presStyleCnt="4"/>
      <dgm:spPr/>
    </dgm:pt>
    <dgm:pt modelId="{C05FF5C6-2C8A-4538-8048-E882AE81D1E8}" type="pres">
      <dgm:prSet presAssocID="{2177C16C-98B6-4447-A80B-FCF9683E1F85}" presName="horz1" presStyleCnt="0"/>
      <dgm:spPr/>
    </dgm:pt>
    <dgm:pt modelId="{9A359365-A9D5-43D3-A262-340331E37336}" type="pres">
      <dgm:prSet presAssocID="{2177C16C-98B6-4447-A80B-FCF9683E1F85}" presName="tx1" presStyleLbl="revTx" presStyleIdx="1" presStyleCnt="4"/>
      <dgm:spPr/>
    </dgm:pt>
    <dgm:pt modelId="{BAD26A73-0235-4C88-B9F6-9E41A3936DD1}" type="pres">
      <dgm:prSet presAssocID="{2177C16C-98B6-4447-A80B-FCF9683E1F85}" presName="vert1" presStyleCnt="0"/>
      <dgm:spPr/>
    </dgm:pt>
    <dgm:pt modelId="{D04702C8-33D9-4AE0-A4FF-065D138314DF}" type="pres">
      <dgm:prSet presAssocID="{4CBD97FD-A3C1-4026-9C3F-C5256403F246}" presName="thickLine" presStyleLbl="alignNode1" presStyleIdx="2" presStyleCnt="4"/>
      <dgm:spPr/>
    </dgm:pt>
    <dgm:pt modelId="{B71DD46F-2A6A-4E5F-9C93-5B5950FCE6ED}" type="pres">
      <dgm:prSet presAssocID="{4CBD97FD-A3C1-4026-9C3F-C5256403F246}" presName="horz1" presStyleCnt="0"/>
      <dgm:spPr/>
    </dgm:pt>
    <dgm:pt modelId="{304E82EF-3115-4011-B525-857DD8519413}" type="pres">
      <dgm:prSet presAssocID="{4CBD97FD-A3C1-4026-9C3F-C5256403F246}" presName="tx1" presStyleLbl="revTx" presStyleIdx="2" presStyleCnt="4"/>
      <dgm:spPr/>
    </dgm:pt>
    <dgm:pt modelId="{73F40558-7EF1-4A0E-8CC5-97A9FA626548}" type="pres">
      <dgm:prSet presAssocID="{4CBD97FD-A3C1-4026-9C3F-C5256403F246}" presName="vert1" presStyleCnt="0"/>
      <dgm:spPr/>
    </dgm:pt>
    <dgm:pt modelId="{0985F332-0FFC-4467-A045-C226D4BE63A5}" type="pres">
      <dgm:prSet presAssocID="{AFA7482F-B0E9-4805-83EA-569E03ED4D09}" presName="thickLine" presStyleLbl="alignNode1" presStyleIdx="3" presStyleCnt="4"/>
      <dgm:spPr/>
    </dgm:pt>
    <dgm:pt modelId="{802B5EC4-6220-488A-9FC2-C4FB2B42E281}" type="pres">
      <dgm:prSet presAssocID="{AFA7482F-B0E9-4805-83EA-569E03ED4D09}" presName="horz1" presStyleCnt="0"/>
      <dgm:spPr/>
    </dgm:pt>
    <dgm:pt modelId="{10546811-9F9A-4FE6-9650-CB098DAFEA91}" type="pres">
      <dgm:prSet presAssocID="{AFA7482F-B0E9-4805-83EA-569E03ED4D09}" presName="tx1" presStyleLbl="revTx" presStyleIdx="3" presStyleCnt="4"/>
      <dgm:spPr/>
    </dgm:pt>
    <dgm:pt modelId="{98D12B1D-86B3-4494-A697-7DD40C9365B8}" type="pres">
      <dgm:prSet presAssocID="{AFA7482F-B0E9-4805-83EA-569E03ED4D09}" presName="vert1" presStyleCnt="0"/>
      <dgm:spPr/>
    </dgm:pt>
  </dgm:ptLst>
  <dgm:cxnLst>
    <dgm:cxn modelId="{93813709-7F05-43C7-8EB6-223FFD6D68DD}" type="presOf" srcId="{4CBD97FD-A3C1-4026-9C3F-C5256403F246}" destId="{304E82EF-3115-4011-B525-857DD8519413}" srcOrd="0" destOrd="0" presId="urn:microsoft.com/office/officeart/2008/layout/LinedList"/>
    <dgm:cxn modelId="{7C00E723-E784-4AA2-9B82-99615C341AFA}" type="presOf" srcId="{2177C16C-98B6-4447-A80B-FCF9683E1F85}" destId="{9A359365-A9D5-43D3-A262-340331E37336}" srcOrd="0" destOrd="0" presId="urn:microsoft.com/office/officeart/2008/layout/LinedList"/>
    <dgm:cxn modelId="{6CF2AD33-6425-4D2F-A214-09D5352059B4}" type="presOf" srcId="{1E2807DE-3506-415A-9C24-790895105049}" destId="{26F8C189-00A6-4F41-9570-CE98D5BED151}" srcOrd="0" destOrd="0" presId="urn:microsoft.com/office/officeart/2008/layout/LinedList"/>
    <dgm:cxn modelId="{35CFA485-5760-4D24-B761-7C3E22508B2F}" srcId="{1E2807DE-3506-415A-9C24-790895105049}" destId="{AFA7482F-B0E9-4805-83EA-569E03ED4D09}" srcOrd="3" destOrd="0" parTransId="{00BFEDE5-830C-4EE0-8C92-594DAD4B07DF}" sibTransId="{E24CE354-FA74-4B68-94BB-CFFB5407C307}"/>
    <dgm:cxn modelId="{DA309A8D-E258-4A07-BB61-163C0711FF10}" srcId="{1E2807DE-3506-415A-9C24-790895105049}" destId="{2177C16C-98B6-4447-A80B-FCF9683E1F85}" srcOrd="1" destOrd="0" parTransId="{DF45E578-ACCA-4469-9C2A-5A48A7A60290}" sibTransId="{020D90B0-A14C-47DF-B40F-FCA3EDC87EE9}"/>
    <dgm:cxn modelId="{A4A4CC96-4B19-4C47-B9C5-535B9EB7F026}" srcId="{1E2807DE-3506-415A-9C24-790895105049}" destId="{5CD8E5D5-5F10-4C02-9F0A-3AF65D1434E7}" srcOrd="0" destOrd="0" parTransId="{620C296C-B146-4CCA-98C1-2AC264DDFFE6}" sibTransId="{7463C822-8391-42DB-B90C-F3387B709FEA}"/>
    <dgm:cxn modelId="{30FDD5B8-5C89-40A8-92F0-94D5C70F4A0A}" srcId="{1E2807DE-3506-415A-9C24-790895105049}" destId="{4CBD97FD-A3C1-4026-9C3F-C5256403F246}" srcOrd="2" destOrd="0" parTransId="{30E0EB2D-F312-4EC7-B8A9-9C99DF2188E3}" sibTransId="{D27EA54F-781B-46E3-BCA6-95FAD080AE84}"/>
    <dgm:cxn modelId="{130F77C1-BB0B-4E9F-93F0-972FD3D680FF}" type="presOf" srcId="{5CD8E5D5-5F10-4C02-9F0A-3AF65D1434E7}" destId="{74859C24-A57A-4DEE-912A-BA75F747B0BE}" srcOrd="0" destOrd="0" presId="urn:microsoft.com/office/officeart/2008/layout/LinedList"/>
    <dgm:cxn modelId="{148FFCFF-8FE1-4530-8449-A4368BC5E698}" type="presOf" srcId="{AFA7482F-B0E9-4805-83EA-569E03ED4D09}" destId="{10546811-9F9A-4FE6-9650-CB098DAFEA91}" srcOrd="0" destOrd="0" presId="urn:microsoft.com/office/officeart/2008/layout/LinedList"/>
    <dgm:cxn modelId="{5400194F-8BB4-4ED0-98AF-D4DFDF5F28DC}" type="presParOf" srcId="{26F8C189-00A6-4F41-9570-CE98D5BED151}" destId="{0C234DCA-35C7-4AD3-8021-52CD934F0B2A}" srcOrd="0" destOrd="0" presId="urn:microsoft.com/office/officeart/2008/layout/LinedList"/>
    <dgm:cxn modelId="{30C68948-8FC9-4D84-A0CF-6673CC1B099B}" type="presParOf" srcId="{26F8C189-00A6-4F41-9570-CE98D5BED151}" destId="{882E0E3F-E7A4-473A-B83D-C36D1DBC1CFF}" srcOrd="1" destOrd="0" presId="urn:microsoft.com/office/officeart/2008/layout/LinedList"/>
    <dgm:cxn modelId="{42BB66EE-247A-48C7-8546-20ADC2A5FD24}" type="presParOf" srcId="{882E0E3F-E7A4-473A-B83D-C36D1DBC1CFF}" destId="{74859C24-A57A-4DEE-912A-BA75F747B0BE}" srcOrd="0" destOrd="0" presId="urn:microsoft.com/office/officeart/2008/layout/LinedList"/>
    <dgm:cxn modelId="{FC90EA1C-A771-4EA2-BDD4-E95CA8D19C46}" type="presParOf" srcId="{882E0E3F-E7A4-473A-B83D-C36D1DBC1CFF}" destId="{F1F9FF0E-F0D8-4ED4-8598-B591A09594C8}" srcOrd="1" destOrd="0" presId="urn:microsoft.com/office/officeart/2008/layout/LinedList"/>
    <dgm:cxn modelId="{9899D902-3C3A-455C-8AC1-D563EA7B636D}" type="presParOf" srcId="{26F8C189-00A6-4F41-9570-CE98D5BED151}" destId="{C25A04A7-0674-40E7-961C-4B271136182A}" srcOrd="2" destOrd="0" presId="urn:microsoft.com/office/officeart/2008/layout/LinedList"/>
    <dgm:cxn modelId="{A43A3692-A309-4841-91A2-1F6408D693CF}" type="presParOf" srcId="{26F8C189-00A6-4F41-9570-CE98D5BED151}" destId="{C05FF5C6-2C8A-4538-8048-E882AE81D1E8}" srcOrd="3" destOrd="0" presId="urn:microsoft.com/office/officeart/2008/layout/LinedList"/>
    <dgm:cxn modelId="{C01B557F-DABA-4B32-B6AE-422D8BF8D09E}" type="presParOf" srcId="{C05FF5C6-2C8A-4538-8048-E882AE81D1E8}" destId="{9A359365-A9D5-43D3-A262-340331E37336}" srcOrd="0" destOrd="0" presId="urn:microsoft.com/office/officeart/2008/layout/LinedList"/>
    <dgm:cxn modelId="{7F4AEDDD-E57E-42C0-8E9F-6F0546FB384F}" type="presParOf" srcId="{C05FF5C6-2C8A-4538-8048-E882AE81D1E8}" destId="{BAD26A73-0235-4C88-B9F6-9E41A3936DD1}" srcOrd="1" destOrd="0" presId="urn:microsoft.com/office/officeart/2008/layout/LinedList"/>
    <dgm:cxn modelId="{B95A3EBA-98D3-4F87-8770-357A4C9CB392}" type="presParOf" srcId="{26F8C189-00A6-4F41-9570-CE98D5BED151}" destId="{D04702C8-33D9-4AE0-A4FF-065D138314DF}" srcOrd="4" destOrd="0" presId="urn:microsoft.com/office/officeart/2008/layout/LinedList"/>
    <dgm:cxn modelId="{6A53994B-3AAD-46C1-91B8-B7914AB07352}" type="presParOf" srcId="{26F8C189-00A6-4F41-9570-CE98D5BED151}" destId="{B71DD46F-2A6A-4E5F-9C93-5B5950FCE6ED}" srcOrd="5" destOrd="0" presId="urn:microsoft.com/office/officeart/2008/layout/LinedList"/>
    <dgm:cxn modelId="{8E6C2012-38D8-4014-B744-8F555620827D}" type="presParOf" srcId="{B71DD46F-2A6A-4E5F-9C93-5B5950FCE6ED}" destId="{304E82EF-3115-4011-B525-857DD8519413}" srcOrd="0" destOrd="0" presId="urn:microsoft.com/office/officeart/2008/layout/LinedList"/>
    <dgm:cxn modelId="{92685169-46FD-408B-9AC7-DBDB6C7B47F1}" type="presParOf" srcId="{B71DD46F-2A6A-4E5F-9C93-5B5950FCE6ED}" destId="{73F40558-7EF1-4A0E-8CC5-97A9FA626548}" srcOrd="1" destOrd="0" presId="urn:microsoft.com/office/officeart/2008/layout/LinedList"/>
    <dgm:cxn modelId="{0887691F-4DD8-4643-8BC4-5BEE4D7C6603}" type="presParOf" srcId="{26F8C189-00A6-4F41-9570-CE98D5BED151}" destId="{0985F332-0FFC-4467-A045-C226D4BE63A5}" srcOrd="6" destOrd="0" presId="urn:microsoft.com/office/officeart/2008/layout/LinedList"/>
    <dgm:cxn modelId="{05AC637C-F6CA-4889-881F-74F3B9320528}" type="presParOf" srcId="{26F8C189-00A6-4F41-9570-CE98D5BED151}" destId="{802B5EC4-6220-488A-9FC2-C4FB2B42E281}" srcOrd="7" destOrd="0" presId="urn:microsoft.com/office/officeart/2008/layout/LinedList"/>
    <dgm:cxn modelId="{937968AC-C9B4-462B-BE04-B75EE6F26F78}" type="presParOf" srcId="{802B5EC4-6220-488A-9FC2-C4FB2B42E281}" destId="{10546811-9F9A-4FE6-9650-CB098DAFEA91}" srcOrd="0" destOrd="0" presId="urn:microsoft.com/office/officeart/2008/layout/LinedList"/>
    <dgm:cxn modelId="{3D3E72B6-BE8B-40EB-892A-C0477BC5B05B}" type="presParOf" srcId="{802B5EC4-6220-488A-9FC2-C4FB2B42E281}" destId="{98D12B1D-86B3-4494-A697-7DD40C9365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7013C3-16D1-45BD-B49B-8C332BACB06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94480F8-1CDC-4747-933F-561F5001CC7B}">
      <dgm:prSet/>
      <dgm:spPr/>
      <dgm:t>
        <a:bodyPr/>
        <a:lstStyle/>
        <a:p>
          <a:r>
            <a:rPr lang="en-GB"/>
            <a:t>According to the International Commission of Radiation Protection (ICRP), there are three categories of radiation exposure: </a:t>
          </a:r>
          <a:endParaRPr lang="en-US"/>
        </a:p>
      </dgm:t>
    </dgm:pt>
    <dgm:pt modelId="{64EE4021-B85D-4F96-AD69-7E7E6C44AFE6}" type="parTrans" cxnId="{3DA4A863-0E51-4671-8686-5D9ECC4073B5}">
      <dgm:prSet/>
      <dgm:spPr/>
      <dgm:t>
        <a:bodyPr/>
        <a:lstStyle/>
        <a:p>
          <a:endParaRPr lang="en-US"/>
        </a:p>
      </dgm:t>
    </dgm:pt>
    <dgm:pt modelId="{3EB9D07A-D457-4B98-81C6-58FF9E6FC896}" type="sibTrans" cxnId="{3DA4A863-0E51-4671-8686-5D9ECC4073B5}">
      <dgm:prSet/>
      <dgm:spPr/>
      <dgm:t>
        <a:bodyPr/>
        <a:lstStyle/>
        <a:p>
          <a:endParaRPr lang="en-US"/>
        </a:p>
      </dgm:t>
    </dgm:pt>
    <dgm:pt modelId="{FD8BB202-EB29-40F0-9F15-689E9B2B4157}">
      <dgm:prSet/>
      <dgm:spPr/>
      <dgm:t>
        <a:bodyPr/>
        <a:lstStyle/>
        <a:p>
          <a:r>
            <a:rPr lang="en-GB" b="1"/>
            <a:t>Medical exposure</a:t>
          </a:r>
          <a:endParaRPr lang="en-US"/>
        </a:p>
      </dgm:t>
    </dgm:pt>
    <dgm:pt modelId="{7BB0D2E4-B259-42F4-8F26-D9F6630224C3}" type="parTrans" cxnId="{C0577D74-BD8F-4A12-AD88-5EDE0525DE9E}">
      <dgm:prSet/>
      <dgm:spPr/>
      <dgm:t>
        <a:bodyPr/>
        <a:lstStyle/>
        <a:p>
          <a:endParaRPr lang="en-US"/>
        </a:p>
      </dgm:t>
    </dgm:pt>
    <dgm:pt modelId="{E0BD7A94-EA96-49B5-AD60-C5F58515A865}" type="sibTrans" cxnId="{C0577D74-BD8F-4A12-AD88-5EDE0525DE9E}">
      <dgm:prSet/>
      <dgm:spPr/>
      <dgm:t>
        <a:bodyPr/>
        <a:lstStyle/>
        <a:p>
          <a:endParaRPr lang="en-US"/>
        </a:p>
      </dgm:t>
    </dgm:pt>
    <dgm:pt modelId="{F2CCC153-87E1-439E-A69B-EA8DB482AF42}">
      <dgm:prSet/>
      <dgm:spPr/>
      <dgm:t>
        <a:bodyPr/>
        <a:lstStyle/>
        <a:p>
          <a:r>
            <a:rPr lang="en-GB" b="1"/>
            <a:t>Occupational exposure</a:t>
          </a:r>
          <a:endParaRPr lang="en-US"/>
        </a:p>
      </dgm:t>
    </dgm:pt>
    <dgm:pt modelId="{BEDCBECD-F943-48BE-9016-EA037100494D}" type="parTrans" cxnId="{F7272602-09EA-411E-A449-8DA2755FD36F}">
      <dgm:prSet/>
      <dgm:spPr/>
      <dgm:t>
        <a:bodyPr/>
        <a:lstStyle/>
        <a:p>
          <a:endParaRPr lang="en-US"/>
        </a:p>
      </dgm:t>
    </dgm:pt>
    <dgm:pt modelId="{46C0E7DD-36F2-43D4-98E2-97F7B031C4EE}" type="sibTrans" cxnId="{F7272602-09EA-411E-A449-8DA2755FD36F}">
      <dgm:prSet/>
      <dgm:spPr/>
      <dgm:t>
        <a:bodyPr/>
        <a:lstStyle/>
        <a:p>
          <a:endParaRPr lang="en-US"/>
        </a:p>
      </dgm:t>
    </dgm:pt>
    <dgm:pt modelId="{D911BF6D-A370-4278-BDC4-F1D98AC94D54}">
      <dgm:prSet/>
      <dgm:spPr/>
      <dgm:t>
        <a:bodyPr/>
        <a:lstStyle/>
        <a:p>
          <a:r>
            <a:rPr lang="en-GB" b="1"/>
            <a:t>Public exposure</a:t>
          </a:r>
          <a:endParaRPr lang="en-US"/>
        </a:p>
      </dgm:t>
    </dgm:pt>
    <dgm:pt modelId="{852DE7F5-BCCB-4E47-BE9D-1385A5F4A477}" type="parTrans" cxnId="{38FDDA44-C2A1-44FF-838D-93CBF0603B91}">
      <dgm:prSet/>
      <dgm:spPr/>
      <dgm:t>
        <a:bodyPr/>
        <a:lstStyle/>
        <a:p>
          <a:endParaRPr lang="en-US"/>
        </a:p>
      </dgm:t>
    </dgm:pt>
    <dgm:pt modelId="{9111188D-CF1E-44AC-B18B-120E12BA3B99}" type="sibTrans" cxnId="{38FDDA44-C2A1-44FF-838D-93CBF0603B91}">
      <dgm:prSet/>
      <dgm:spPr/>
      <dgm:t>
        <a:bodyPr/>
        <a:lstStyle/>
        <a:p>
          <a:endParaRPr lang="en-US"/>
        </a:p>
      </dgm:t>
    </dgm:pt>
    <dgm:pt modelId="{DDAD9730-7190-461E-B92C-7DEBCB934F83}">
      <dgm:prSet/>
      <dgm:spPr/>
      <dgm:t>
        <a:bodyPr/>
        <a:lstStyle/>
        <a:p>
          <a:r>
            <a:rPr lang="en-GB" b="1"/>
            <a:t>No dose limitation for medical exposure of the patient - it is always assumed that the benefits for the patient outweigh the risks. </a:t>
          </a:r>
          <a:endParaRPr lang="en-US"/>
        </a:p>
      </dgm:t>
    </dgm:pt>
    <dgm:pt modelId="{7C5D5FEB-1567-41CE-8EDC-A78455FEE05A}" type="parTrans" cxnId="{80C08E0F-D03E-4111-AB9A-725A03002370}">
      <dgm:prSet/>
      <dgm:spPr/>
      <dgm:t>
        <a:bodyPr/>
        <a:lstStyle/>
        <a:p>
          <a:endParaRPr lang="en-US"/>
        </a:p>
      </dgm:t>
    </dgm:pt>
    <dgm:pt modelId="{E194E399-F74E-465A-B83D-DC5C28CB8918}" type="sibTrans" cxnId="{80C08E0F-D03E-4111-AB9A-725A03002370}">
      <dgm:prSet/>
      <dgm:spPr/>
      <dgm:t>
        <a:bodyPr/>
        <a:lstStyle/>
        <a:p>
          <a:endParaRPr lang="en-US"/>
        </a:p>
      </dgm:t>
    </dgm:pt>
    <dgm:pt modelId="{B1DCD8FC-12E3-462A-9A9F-D6430F30EFAD}">
      <dgm:prSet/>
      <dgm:spPr/>
      <dgm:t>
        <a:bodyPr/>
        <a:lstStyle/>
        <a:p>
          <a:r>
            <a:rPr lang="en-GB"/>
            <a:t>Dose limits applied for public and occupational exposure</a:t>
          </a:r>
          <a:endParaRPr lang="en-US"/>
        </a:p>
      </dgm:t>
    </dgm:pt>
    <dgm:pt modelId="{19C1A861-B47E-45F0-BB8F-6D2D83EB9EFB}" type="parTrans" cxnId="{451A8590-EA4E-4F83-9EEB-21922400F6D7}">
      <dgm:prSet/>
      <dgm:spPr/>
      <dgm:t>
        <a:bodyPr/>
        <a:lstStyle/>
        <a:p>
          <a:endParaRPr lang="en-US"/>
        </a:p>
      </dgm:t>
    </dgm:pt>
    <dgm:pt modelId="{DA3C51E1-A85F-4960-908C-DE217F305D30}" type="sibTrans" cxnId="{451A8590-EA4E-4F83-9EEB-21922400F6D7}">
      <dgm:prSet/>
      <dgm:spPr/>
      <dgm:t>
        <a:bodyPr/>
        <a:lstStyle/>
        <a:p>
          <a:endParaRPr lang="en-US"/>
        </a:p>
      </dgm:t>
    </dgm:pt>
    <dgm:pt modelId="{85194B37-7548-46A1-BA5E-B0761239B190}" type="pres">
      <dgm:prSet presAssocID="{9D7013C3-16D1-45BD-B49B-8C332BACB06B}" presName="vert0" presStyleCnt="0">
        <dgm:presLayoutVars>
          <dgm:dir/>
          <dgm:animOne val="branch"/>
          <dgm:animLvl val="lvl"/>
        </dgm:presLayoutVars>
      </dgm:prSet>
      <dgm:spPr/>
    </dgm:pt>
    <dgm:pt modelId="{3CE07E36-5D0E-410C-9C1F-D21D1BB09E11}" type="pres">
      <dgm:prSet presAssocID="{894480F8-1CDC-4747-933F-561F5001CC7B}" presName="thickLine" presStyleLbl="alignNode1" presStyleIdx="0" presStyleCnt="6"/>
      <dgm:spPr/>
    </dgm:pt>
    <dgm:pt modelId="{50748C1B-2D60-4B1C-BC80-2CF89E2B35E1}" type="pres">
      <dgm:prSet presAssocID="{894480F8-1CDC-4747-933F-561F5001CC7B}" presName="horz1" presStyleCnt="0"/>
      <dgm:spPr/>
    </dgm:pt>
    <dgm:pt modelId="{27671BEF-B7AB-45BB-B42B-0D61D46D0D7E}" type="pres">
      <dgm:prSet presAssocID="{894480F8-1CDC-4747-933F-561F5001CC7B}" presName="tx1" presStyleLbl="revTx" presStyleIdx="0" presStyleCnt="6"/>
      <dgm:spPr/>
    </dgm:pt>
    <dgm:pt modelId="{E0249731-9C0A-4292-BD58-DD30251D4069}" type="pres">
      <dgm:prSet presAssocID="{894480F8-1CDC-4747-933F-561F5001CC7B}" presName="vert1" presStyleCnt="0"/>
      <dgm:spPr/>
    </dgm:pt>
    <dgm:pt modelId="{EE033E62-D2C6-4254-BBD6-A8A0D754979B}" type="pres">
      <dgm:prSet presAssocID="{FD8BB202-EB29-40F0-9F15-689E9B2B4157}" presName="thickLine" presStyleLbl="alignNode1" presStyleIdx="1" presStyleCnt="6"/>
      <dgm:spPr/>
    </dgm:pt>
    <dgm:pt modelId="{55339BA9-7198-47D6-8A90-882096D4F338}" type="pres">
      <dgm:prSet presAssocID="{FD8BB202-EB29-40F0-9F15-689E9B2B4157}" presName="horz1" presStyleCnt="0"/>
      <dgm:spPr/>
    </dgm:pt>
    <dgm:pt modelId="{A553A2F0-0417-4439-A023-16C2AF47CF57}" type="pres">
      <dgm:prSet presAssocID="{FD8BB202-EB29-40F0-9F15-689E9B2B4157}" presName="tx1" presStyleLbl="revTx" presStyleIdx="1" presStyleCnt="6"/>
      <dgm:spPr/>
    </dgm:pt>
    <dgm:pt modelId="{FAF146DB-9FA6-4357-8050-1322E70DD77D}" type="pres">
      <dgm:prSet presAssocID="{FD8BB202-EB29-40F0-9F15-689E9B2B4157}" presName="vert1" presStyleCnt="0"/>
      <dgm:spPr/>
    </dgm:pt>
    <dgm:pt modelId="{30C3A84D-397A-4ED4-BE3E-1F00E4F421EB}" type="pres">
      <dgm:prSet presAssocID="{F2CCC153-87E1-439E-A69B-EA8DB482AF42}" presName="thickLine" presStyleLbl="alignNode1" presStyleIdx="2" presStyleCnt="6"/>
      <dgm:spPr/>
    </dgm:pt>
    <dgm:pt modelId="{D8C4FBA7-3B76-4FBF-AD24-CC7FBE03062F}" type="pres">
      <dgm:prSet presAssocID="{F2CCC153-87E1-439E-A69B-EA8DB482AF42}" presName="horz1" presStyleCnt="0"/>
      <dgm:spPr/>
    </dgm:pt>
    <dgm:pt modelId="{C639B5E7-2731-401D-A6E9-AF38223DAFD5}" type="pres">
      <dgm:prSet presAssocID="{F2CCC153-87E1-439E-A69B-EA8DB482AF42}" presName="tx1" presStyleLbl="revTx" presStyleIdx="2" presStyleCnt="6"/>
      <dgm:spPr/>
    </dgm:pt>
    <dgm:pt modelId="{36408A38-CDE5-40C0-B097-3B0F7FF23C26}" type="pres">
      <dgm:prSet presAssocID="{F2CCC153-87E1-439E-A69B-EA8DB482AF42}" presName="vert1" presStyleCnt="0"/>
      <dgm:spPr/>
    </dgm:pt>
    <dgm:pt modelId="{9B6EA33D-89C3-4659-BF47-08DE4AA77060}" type="pres">
      <dgm:prSet presAssocID="{D911BF6D-A370-4278-BDC4-F1D98AC94D54}" presName="thickLine" presStyleLbl="alignNode1" presStyleIdx="3" presStyleCnt="6"/>
      <dgm:spPr/>
    </dgm:pt>
    <dgm:pt modelId="{D298F044-DE67-4901-9591-ED6B415DBD8D}" type="pres">
      <dgm:prSet presAssocID="{D911BF6D-A370-4278-BDC4-F1D98AC94D54}" presName="horz1" presStyleCnt="0"/>
      <dgm:spPr/>
    </dgm:pt>
    <dgm:pt modelId="{43B8ED43-C347-4E88-8A8E-655663610235}" type="pres">
      <dgm:prSet presAssocID="{D911BF6D-A370-4278-BDC4-F1D98AC94D54}" presName="tx1" presStyleLbl="revTx" presStyleIdx="3" presStyleCnt="6"/>
      <dgm:spPr/>
    </dgm:pt>
    <dgm:pt modelId="{C3BA7F03-7ED2-4C0F-88A0-DE0C467BA8AB}" type="pres">
      <dgm:prSet presAssocID="{D911BF6D-A370-4278-BDC4-F1D98AC94D54}" presName="vert1" presStyleCnt="0"/>
      <dgm:spPr/>
    </dgm:pt>
    <dgm:pt modelId="{FDC1BDA8-3FFB-42C6-8902-EB5B01984B82}" type="pres">
      <dgm:prSet presAssocID="{DDAD9730-7190-461E-B92C-7DEBCB934F83}" presName="thickLine" presStyleLbl="alignNode1" presStyleIdx="4" presStyleCnt="6"/>
      <dgm:spPr/>
    </dgm:pt>
    <dgm:pt modelId="{6686BFAC-7A13-4A8F-9924-9B4EE1329077}" type="pres">
      <dgm:prSet presAssocID="{DDAD9730-7190-461E-B92C-7DEBCB934F83}" presName="horz1" presStyleCnt="0"/>
      <dgm:spPr/>
    </dgm:pt>
    <dgm:pt modelId="{674FA296-DE5C-40DC-A7E6-DFF691A5C560}" type="pres">
      <dgm:prSet presAssocID="{DDAD9730-7190-461E-B92C-7DEBCB934F83}" presName="tx1" presStyleLbl="revTx" presStyleIdx="4" presStyleCnt="6"/>
      <dgm:spPr/>
    </dgm:pt>
    <dgm:pt modelId="{3726F7BF-A2C5-41A3-AE89-4AD72E2CEB79}" type="pres">
      <dgm:prSet presAssocID="{DDAD9730-7190-461E-B92C-7DEBCB934F83}" presName="vert1" presStyleCnt="0"/>
      <dgm:spPr/>
    </dgm:pt>
    <dgm:pt modelId="{BFD5F6E3-5232-4DB9-B0CC-407050D7D99A}" type="pres">
      <dgm:prSet presAssocID="{B1DCD8FC-12E3-462A-9A9F-D6430F30EFAD}" presName="thickLine" presStyleLbl="alignNode1" presStyleIdx="5" presStyleCnt="6"/>
      <dgm:spPr/>
    </dgm:pt>
    <dgm:pt modelId="{55CB7D58-06CD-4148-9B26-161810EA19F7}" type="pres">
      <dgm:prSet presAssocID="{B1DCD8FC-12E3-462A-9A9F-D6430F30EFAD}" presName="horz1" presStyleCnt="0"/>
      <dgm:spPr/>
    </dgm:pt>
    <dgm:pt modelId="{3EDBA7D5-15C3-42AB-A6CA-4CA2952B4E54}" type="pres">
      <dgm:prSet presAssocID="{B1DCD8FC-12E3-462A-9A9F-D6430F30EFAD}" presName="tx1" presStyleLbl="revTx" presStyleIdx="5" presStyleCnt="6"/>
      <dgm:spPr/>
    </dgm:pt>
    <dgm:pt modelId="{586FB2A3-0D54-4B29-9BCC-C069456F39FE}" type="pres">
      <dgm:prSet presAssocID="{B1DCD8FC-12E3-462A-9A9F-D6430F30EFAD}" presName="vert1" presStyleCnt="0"/>
      <dgm:spPr/>
    </dgm:pt>
  </dgm:ptLst>
  <dgm:cxnLst>
    <dgm:cxn modelId="{F7272602-09EA-411E-A449-8DA2755FD36F}" srcId="{9D7013C3-16D1-45BD-B49B-8C332BACB06B}" destId="{F2CCC153-87E1-439E-A69B-EA8DB482AF42}" srcOrd="2" destOrd="0" parTransId="{BEDCBECD-F943-48BE-9016-EA037100494D}" sibTransId="{46C0E7DD-36F2-43D4-98E2-97F7B031C4EE}"/>
    <dgm:cxn modelId="{62A85F06-A403-46A9-895E-2FE5BF35ABF0}" type="presOf" srcId="{F2CCC153-87E1-439E-A69B-EA8DB482AF42}" destId="{C639B5E7-2731-401D-A6E9-AF38223DAFD5}" srcOrd="0" destOrd="0" presId="urn:microsoft.com/office/officeart/2008/layout/LinedList"/>
    <dgm:cxn modelId="{5E314D0D-7956-481B-A3A2-F39B78FC68B0}" type="presOf" srcId="{D911BF6D-A370-4278-BDC4-F1D98AC94D54}" destId="{43B8ED43-C347-4E88-8A8E-655663610235}" srcOrd="0" destOrd="0" presId="urn:microsoft.com/office/officeart/2008/layout/LinedList"/>
    <dgm:cxn modelId="{80C08E0F-D03E-4111-AB9A-725A03002370}" srcId="{9D7013C3-16D1-45BD-B49B-8C332BACB06B}" destId="{DDAD9730-7190-461E-B92C-7DEBCB934F83}" srcOrd="4" destOrd="0" parTransId="{7C5D5FEB-1567-41CE-8EDC-A78455FEE05A}" sibTransId="{E194E399-F74E-465A-B83D-DC5C28CB8918}"/>
    <dgm:cxn modelId="{6632DB3C-7EF6-425F-A7A9-8858770E70D1}" type="presOf" srcId="{9D7013C3-16D1-45BD-B49B-8C332BACB06B}" destId="{85194B37-7548-46A1-BA5E-B0761239B190}" srcOrd="0" destOrd="0" presId="urn:microsoft.com/office/officeart/2008/layout/LinedList"/>
    <dgm:cxn modelId="{3DA4A863-0E51-4671-8686-5D9ECC4073B5}" srcId="{9D7013C3-16D1-45BD-B49B-8C332BACB06B}" destId="{894480F8-1CDC-4747-933F-561F5001CC7B}" srcOrd="0" destOrd="0" parTransId="{64EE4021-B85D-4F96-AD69-7E7E6C44AFE6}" sibTransId="{3EB9D07A-D457-4B98-81C6-58FF9E6FC896}"/>
    <dgm:cxn modelId="{38FDDA44-C2A1-44FF-838D-93CBF0603B91}" srcId="{9D7013C3-16D1-45BD-B49B-8C332BACB06B}" destId="{D911BF6D-A370-4278-BDC4-F1D98AC94D54}" srcOrd="3" destOrd="0" parTransId="{852DE7F5-BCCB-4E47-BE9D-1385A5F4A477}" sibTransId="{9111188D-CF1E-44AC-B18B-120E12BA3B99}"/>
    <dgm:cxn modelId="{377DD646-08EC-45A6-BF3E-CF9EB50A961E}" type="presOf" srcId="{FD8BB202-EB29-40F0-9F15-689E9B2B4157}" destId="{A553A2F0-0417-4439-A023-16C2AF47CF57}" srcOrd="0" destOrd="0" presId="urn:microsoft.com/office/officeart/2008/layout/LinedList"/>
    <dgm:cxn modelId="{C0577D74-BD8F-4A12-AD88-5EDE0525DE9E}" srcId="{9D7013C3-16D1-45BD-B49B-8C332BACB06B}" destId="{FD8BB202-EB29-40F0-9F15-689E9B2B4157}" srcOrd="1" destOrd="0" parTransId="{7BB0D2E4-B259-42F4-8F26-D9F6630224C3}" sibTransId="{E0BD7A94-EA96-49B5-AD60-C5F58515A865}"/>
    <dgm:cxn modelId="{EE87A284-1C90-4F9F-BE3F-1CFE57774123}" type="presOf" srcId="{894480F8-1CDC-4747-933F-561F5001CC7B}" destId="{27671BEF-B7AB-45BB-B42B-0D61D46D0D7E}" srcOrd="0" destOrd="0" presId="urn:microsoft.com/office/officeart/2008/layout/LinedList"/>
    <dgm:cxn modelId="{451A8590-EA4E-4F83-9EEB-21922400F6D7}" srcId="{9D7013C3-16D1-45BD-B49B-8C332BACB06B}" destId="{B1DCD8FC-12E3-462A-9A9F-D6430F30EFAD}" srcOrd="5" destOrd="0" parTransId="{19C1A861-B47E-45F0-BB8F-6D2D83EB9EFB}" sibTransId="{DA3C51E1-A85F-4960-908C-DE217F305D30}"/>
    <dgm:cxn modelId="{795915AC-F819-43AF-B621-E68F5F741183}" type="presOf" srcId="{B1DCD8FC-12E3-462A-9A9F-D6430F30EFAD}" destId="{3EDBA7D5-15C3-42AB-A6CA-4CA2952B4E54}" srcOrd="0" destOrd="0" presId="urn:microsoft.com/office/officeart/2008/layout/LinedList"/>
    <dgm:cxn modelId="{685F12C1-7B65-415A-85FB-2C9BD79D3098}" type="presOf" srcId="{DDAD9730-7190-461E-B92C-7DEBCB934F83}" destId="{674FA296-DE5C-40DC-A7E6-DFF691A5C560}" srcOrd="0" destOrd="0" presId="urn:microsoft.com/office/officeart/2008/layout/LinedList"/>
    <dgm:cxn modelId="{19EB9783-1A77-4EB9-BDB5-6E3A930C351F}" type="presParOf" srcId="{85194B37-7548-46A1-BA5E-B0761239B190}" destId="{3CE07E36-5D0E-410C-9C1F-D21D1BB09E11}" srcOrd="0" destOrd="0" presId="urn:microsoft.com/office/officeart/2008/layout/LinedList"/>
    <dgm:cxn modelId="{A2C71A50-9114-4EE6-BFFE-28C2688ECA1A}" type="presParOf" srcId="{85194B37-7548-46A1-BA5E-B0761239B190}" destId="{50748C1B-2D60-4B1C-BC80-2CF89E2B35E1}" srcOrd="1" destOrd="0" presId="urn:microsoft.com/office/officeart/2008/layout/LinedList"/>
    <dgm:cxn modelId="{B8315AD0-590D-44FF-97A8-E6AC0421CA24}" type="presParOf" srcId="{50748C1B-2D60-4B1C-BC80-2CF89E2B35E1}" destId="{27671BEF-B7AB-45BB-B42B-0D61D46D0D7E}" srcOrd="0" destOrd="0" presId="urn:microsoft.com/office/officeart/2008/layout/LinedList"/>
    <dgm:cxn modelId="{D6F46DC4-848F-4E09-83B6-674DD7B7D157}" type="presParOf" srcId="{50748C1B-2D60-4B1C-BC80-2CF89E2B35E1}" destId="{E0249731-9C0A-4292-BD58-DD30251D4069}" srcOrd="1" destOrd="0" presId="urn:microsoft.com/office/officeart/2008/layout/LinedList"/>
    <dgm:cxn modelId="{63E5AFE3-75D7-4A81-B343-4A086A749031}" type="presParOf" srcId="{85194B37-7548-46A1-BA5E-B0761239B190}" destId="{EE033E62-D2C6-4254-BBD6-A8A0D754979B}" srcOrd="2" destOrd="0" presId="urn:microsoft.com/office/officeart/2008/layout/LinedList"/>
    <dgm:cxn modelId="{235735C3-AB2D-4768-B103-D67E9D4798E8}" type="presParOf" srcId="{85194B37-7548-46A1-BA5E-B0761239B190}" destId="{55339BA9-7198-47D6-8A90-882096D4F338}" srcOrd="3" destOrd="0" presId="urn:microsoft.com/office/officeart/2008/layout/LinedList"/>
    <dgm:cxn modelId="{7507677E-91EB-4FC2-A931-19F599BF5D06}" type="presParOf" srcId="{55339BA9-7198-47D6-8A90-882096D4F338}" destId="{A553A2F0-0417-4439-A023-16C2AF47CF57}" srcOrd="0" destOrd="0" presId="urn:microsoft.com/office/officeart/2008/layout/LinedList"/>
    <dgm:cxn modelId="{BD17C578-BF48-4D84-BBC3-489201108F05}" type="presParOf" srcId="{55339BA9-7198-47D6-8A90-882096D4F338}" destId="{FAF146DB-9FA6-4357-8050-1322E70DD77D}" srcOrd="1" destOrd="0" presId="urn:microsoft.com/office/officeart/2008/layout/LinedList"/>
    <dgm:cxn modelId="{BA31C1A5-3FD2-4551-A25C-9DB39AA2B7D1}" type="presParOf" srcId="{85194B37-7548-46A1-BA5E-B0761239B190}" destId="{30C3A84D-397A-4ED4-BE3E-1F00E4F421EB}" srcOrd="4" destOrd="0" presId="urn:microsoft.com/office/officeart/2008/layout/LinedList"/>
    <dgm:cxn modelId="{8927A3B3-5CD0-446E-AD0F-D91908C9AF30}" type="presParOf" srcId="{85194B37-7548-46A1-BA5E-B0761239B190}" destId="{D8C4FBA7-3B76-4FBF-AD24-CC7FBE03062F}" srcOrd="5" destOrd="0" presId="urn:microsoft.com/office/officeart/2008/layout/LinedList"/>
    <dgm:cxn modelId="{36D499AB-80D0-46A1-9403-E371E2E06742}" type="presParOf" srcId="{D8C4FBA7-3B76-4FBF-AD24-CC7FBE03062F}" destId="{C639B5E7-2731-401D-A6E9-AF38223DAFD5}" srcOrd="0" destOrd="0" presId="urn:microsoft.com/office/officeart/2008/layout/LinedList"/>
    <dgm:cxn modelId="{DC501FB5-3ABB-4B70-B375-28B7D435C956}" type="presParOf" srcId="{D8C4FBA7-3B76-4FBF-AD24-CC7FBE03062F}" destId="{36408A38-CDE5-40C0-B097-3B0F7FF23C26}" srcOrd="1" destOrd="0" presId="urn:microsoft.com/office/officeart/2008/layout/LinedList"/>
    <dgm:cxn modelId="{C5F8E4A6-8589-40D1-9E45-FDF4D3AEAACA}" type="presParOf" srcId="{85194B37-7548-46A1-BA5E-B0761239B190}" destId="{9B6EA33D-89C3-4659-BF47-08DE4AA77060}" srcOrd="6" destOrd="0" presId="urn:microsoft.com/office/officeart/2008/layout/LinedList"/>
    <dgm:cxn modelId="{BEF881E8-8996-4668-89EC-C9E556D4D2A0}" type="presParOf" srcId="{85194B37-7548-46A1-BA5E-B0761239B190}" destId="{D298F044-DE67-4901-9591-ED6B415DBD8D}" srcOrd="7" destOrd="0" presId="urn:microsoft.com/office/officeart/2008/layout/LinedList"/>
    <dgm:cxn modelId="{B255A72B-5952-4ECC-B7A3-07FABCCB418D}" type="presParOf" srcId="{D298F044-DE67-4901-9591-ED6B415DBD8D}" destId="{43B8ED43-C347-4E88-8A8E-655663610235}" srcOrd="0" destOrd="0" presId="urn:microsoft.com/office/officeart/2008/layout/LinedList"/>
    <dgm:cxn modelId="{63DEC7E2-40C9-4E79-8877-D8D9363A515F}" type="presParOf" srcId="{D298F044-DE67-4901-9591-ED6B415DBD8D}" destId="{C3BA7F03-7ED2-4C0F-88A0-DE0C467BA8AB}" srcOrd="1" destOrd="0" presId="urn:microsoft.com/office/officeart/2008/layout/LinedList"/>
    <dgm:cxn modelId="{14C50334-28E5-44C2-8FBC-53FF88DF7C5B}" type="presParOf" srcId="{85194B37-7548-46A1-BA5E-B0761239B190}" destId="{FDC1BDA8-3FFB-42C6-8902-EB5B01984B82}" srcOrd="8" destOrd="0" presId="urn:microsoft.com/office/officeart/2008/layout/LinedList"/>
    <dgm:cxn modelId="{E6BB3603-FC48-4CAE-A661-6C570283C289}" type="presParOf" srcId="{85194B37-7548-46A1-BA5E-B0761239B190}" destId="{6686BFAC-7A13-4A8F-9924-9B4EE1329077}" srcOrd="9" destOrd="0" presId="urn:microsoft.com/office/officeart/2008/layout/LinedList"/>
    <dgm:cxn modelId="{AC973B31-886B-4D64-A088-9ACCF8E9EB82}" type="presParOf" srcId="{6686BFAC-7A13-4A8F-9924-9B4EE1329077}" destId="{674FA296-DE5C-40DC-A7E6-DFF691A5C560}" srcOrd="0" destOrd="0" presId="urn:microsoft.com/office/officeart/2008/layout/LinedList"/>
    <dgm:cxn modelId="{8422F102-0FA9-411C-B19D-E5DFE32AAF93}" type="presParOf" srcId="{6686BFAC-7A13-4A8F-9924-9B4EE1329077}" destId="{3726F7BF-A2C5-41A3-AE89-4AD72E2CEB79}" srcOrd="1" destOrd="0" presId="urn:microsoft.com/office/officeart/2008/layout/LinedList"/>
    <dgm:cxn modelId="{1288A6F1-E30F-425C-A6BF-E216D44CAC72}" type="presParOf" srcId="{85194B37-7548-46A1-BA5E-B0761239B190}" destId="{BFD5F6E3-5232-4DB9-B0CC-407050D7D99A}" srcOrd="10" destOrd="0" presId="urn:microsoft.com/office/officeart/2008/layout/LinedList"/>
    <dgm:cxn modelId="{3339BD31-C30B-456A-A6B5-587E95FBAB1A}" type="presParOf" srcId="{85194B37-7548-46A1-BA5E-B0761239B190}" destId="{55CB7D58-06CD-4148-9B26-161810EA19F7}" srcOrd="11" destOrd="0" presId="urn:microsoft.com/office/officeart/2008/layout/LinedList"/>
    <dgm:cxn modelId="{FC362B95-CEC1-496A-8523-089C32D39412}" type="presParOf" srcId="{55CB7D58-06CD-4148-9B26-161810EA19F7}" destId="{3EDBA7D5-15C3-42AB-A6CA-4CA2952B4E54}" srcOrd="0" destOrd="0" presId="urn:microsoft.com/office/officeart/2008/layout/LinedList"/>
    <dgm:cxn modelId="{0411C21C-DDC7-40B2-B1F9-88C81175461A}" type="presParOf" srcId="{55CB7D58-06CD-4148-9B26-161810EA19F7}" destId="{586FB2A3-0D54-4B29-9BCC-C069456F39F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C273E-9586-44B7-9798-B132B6708233}">
      <dsp:nvSpPr>
        <dsp:cNvPr id="0" name=""/>
        <dsp:cNvSpPr/>
      </dsp:nvSpPr>
      <dsp:spPr>
        <a:xfrm>
          <a:off x="0" y="0"/>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B6649D-582D-4476-AE49-5371BF5ED453}">
      <dsp:nvSpPr>
        <dsp:cNvPr id="0" name=""/>
        <dsp:cNvSpPr/>
      </dsp:nvSpPr>
      <dsp:spPr>
        <a:xfrm>
          <a:off x="0" y="0"/>
          <a:ext cx="1347088" cy="556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GB" sz="900" kern="1200"/>
            <a:t>There are three main methods for production of radiopharmaceuticals:</a:t>
          </a:r>
          <a:endParaRPr lang="en-US" sz="900" kern="1200"/>
        </a:p>
      </dsp:txBody>
      <dsp:txXfrm>
        <a:off x="0" y="0"/>
        <a:ext cx="1347088" cy="5564602"/>
      </dsp:txXfrm>
    </dsp:sp>
    <dsp:sp modelId="{8F03C9F2-E9E3-44F5-A3BE-9A5FB0A06568}">
      <dsp:nvSpPr>
        <dsp:cNvPr id="0" name=""/>
        <dsp:cNvSpPr/>
      </dsp:nvSpPr>
      <dsp:spPr>
        <a:xfrm>
          <a:off x="1448120" y="86946"/>
          <a:ext cx="5287322" cy="173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GB" sz="4200" b="1" kern="1200"/>
            <a:t>Nuclear reactors</a:t>
          </a:r>
          <a:endParaRPr lang="en-US" sz="4200" kern="1200"/>
        </a:p>
      </dsp:txBody>
      <dsp:txXfrm>
        <a:off x="1448120" y="86946"/>
        <a:ext cx="5287322" cy="1738938"/>
      </dsp:txXfrm>
    </dsp:sp>
    <dsp:sp modelId="{881EEE68-6FE0-40F4-B3D8-7856D7315160}">
      <dsp:nvSpPr>
        <dsp:cNvPr id="0" name=""/>
        <dsp:cNvSpPr/>
      </dsp:nvSpPr>
      <dsp:spPr>
        <a:xfrm>
          <a:off x="1347088" y="1825885"/>
          <a:ext cx="538835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4CC7EB-BB55-4878-AC61-BA43EA8EF920}">
      <dsp:nvSpPr>
        <dsp:cNvPr id="0" name=""/>
        <dsp:cNvSpPr/>
      </dsp:nvSpPr>
      <dsp:spPr>
        <a:xfrm>
          <a:off x="1448120" y="1912831"/>
          <a:ext cx="5287322" cy="173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GB" sz="4200" b="1" kern="1200"/>
            <a:t>Cyclotrons/particle accelerators</a:t>
          </a:r>
          <a:endParaRPr lang="en-US" sz="4200" kern="1200"/>
        </a:p>
      </dsp:txBody>
      <dsp:txXfrm>
        <a:off x="1448120" y="1912831"/>
        <a:ext cx="5287322" cy="1738938"/>
      </dsp:txXfrm>
    </dsp:sp>
    <dsp:sp modelId="{2B6EB4AC-89DE-4EFF-8BA9-93C395E89ADF}">
      <dsp:nvSpPr>
        <dsp:cNvPr id="0" name=""/>
        <dsp:cNvSpPr/>
      </dsp:nvSpPr>
      <dsp:spPr>
        <a:xfrm>
          <a:off x="1347088" y="3651770"/>
          <a:ext cx="538835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E9817E-3DB4-47AC-910A-7F1CBCC823D6}">
      <dsp:nvSpPr>
        <dsp:cNvPr id="0" name=""/>
        <dsp:cNvSpPr/>
      </dsp:nvSpPr>
      <dsp:spPr>
        <a:xfrm>
          <a:off x="1448120" y="3738716"/>
          <a:ext cx="5287322" cy="173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GB" sz="4200" b="1" kern="1200"/>
            <a:t>Generators</a:t>
          </a:r>
          <a:endParaRPr lang="en-US" sz="4200" kern="1200"/>
        </a:p>
      </dsp:txBody>
      <dsp:txXfrm>
        <a:off x="1448120" y="3738716"/>
        <a:ext cx="5287322" cy="1738938"/>
      </dsp:txXfrm>
    </dsp:sp>
    <dsp:sp modelId="{8BD65DDF-B058-4513-B3DC-0107F5F138F1}">
      <dsp:nvSpPr>
        <dsp:cNvPr id="0" name=""/>
        <dsp:cNvSpPr/>
      </dsp:nvSpPr>
      <dsp:spPr>
        <a:xfrm>
          <a:off x="1347088" y="5477655"/>
          <a:ext cx="538835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2D100-184B-4C17-8060-60A7DB36EE38}">
      <dsp:nvSpPr>
        <dsp:cNvPr id="0" name=""/>
        <dsp:cNvSpPr/>
      </dsp:nvSpPr>
      <dsp:spPr>
        <a:xfrm>
          <a:off x="0" y="2717"/>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B2AC7-93FA-4C28-ACDB-343929505A87}">
      <dsp:nvSpPr>
        <dsp:cNvPr id="0" name=""/>
        <dsp:cNvSpPr/>
      </dsp:nvSpPr>
      <dsp:spPr>
        <a:xfrm>
          <a:off x="0" y="2717"/>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baseline="30000" dirty="0"/>
            <a:t>99m</a:t>
          </a:r>
          <a:r>
            <a:rPr lang="en-GB" sz="2400" kern="1200" dirty="0"/>
            <a:t>Tc activity is eluted from the generator early each morning. After assaying the activity in a dose calibrator, and </a:t>
          </a:r>
          <a:r>
            <a:rPr lang="en-GB" sz="2400" kern="1200" dirty="0" err="1"/>
            <a:t>perfoming</a:t>
          </a:r>
          <a:r>
            <a:rPr lang="en-GB" sz="2400" kern="1200" dirty="0"/>
            <a:t> related QC tests, the activity can be used in the labelling of various radiopharmaceuticals</a:t>
          </a:r>
          <a:endParaRPr lang="en-US" sz="2400" kern="1200" dirty="0"/>
        </a:p>
      </dsp:txBody>
      <dsp:txXfrm>
        <a:off x="0" y="2717"/>
        <a:ext cx="6735443" cy="1853055"/>
      </dsp:txXfrm>
    </dsp:sp>
    <dsp:sp modelId="{4196C1E1-DA63-449F-A5CC-638CF9CEA8EE}">
      <dsp:nvSpPr>
        <dsp:cNvPr id="0" name=""/>
        <dsp:cNvSpPr/>
      </dsp:nvSpPr>
      <dsp:spPr>
        <a:xfrm>
          <a:off x="0" y="1855773"/>
          <a:ext cx="6735443" cy="0"/>
        </a:xfrm>
        <a:prstGeom prst="line">
          <a:avLst/>
        </a:prstGeom>
        <a:solidFill>
          <a:schemeClr val="accent2">
            <a:hueOff val="1901703"/>
            <a:satOff val="-38256"/>
            <a:lumOff val="-13725"/>
            <a:alphaOff val="0"/>
          </a:schemeClr>
        </a:solidFill>
        <a:ln w="12700" cap="flat" cmpd="sng" algn="ctr">
          <a:solidFill>
            <a:schemeClr val="accent2">
              <a:hueOff val="1901703"/>
              <a:satOff val="-38256"/>
              <a:lumOff val="-137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2F966-C40B-4A3D-9D87-D2AE69C68A72}">
      <dsp:nvSpPr>
        <dsp:cNvPr id="0" name=""/>
        <dsp:cNvSpPr/>
      </dsp:nvSpPr>
      <dsp:spPr>
        <a:xfrm>
          <a:off x="0" y="1855773"/>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baseline="30000" dirty="0"/>
            <a:t>18</a:t>
          </a:r>
          <a:r>
            <a:rPr lang="en-GB" sz="2400" kern="1200" dirty="0"/>
            <a:t>F is obtained from the cyclotron. The activity is then pushed to a hot cell where the synthesis and dispensing of bulk and individual doses is done</a:t>
          </a:r>
          <a:endParaRPr lang="en-US" sz="2400" kern="1200" dirty="0"/>
        </a:p>
      </dsp:txBody>
      <dsp:txXfrm>
        <a:off x="0" y="1855773"/>
        <a:ext cx="6735443" cy="1853055"/>
      </dsp:txXfrm>
    </dsp:sp>
    <dsp:sp modelId="{4397343E-79E6-4FA0-95AC-2CE30943BA29}">
      <dsp:nvSpPr>
        <dsp:cNvPr id="0" name=""/>
        <dsp:cNvSpPr/>
      </dsp:nvSpPr>
      <dsp:spPr>
        <a:xfrm>
          <a:off x="0" y="3708828"/>
          <a:ext cx="6735443" cy="0"/>
        </a:xfrm>
        <a:prstGeom prst="line">
          <a:avLst/>
        </a:prstGeom>
        <a:solidFill>
          <a:schemeClr val="accent2">
            <a:hueOff val="3803405"/>
            <a:satOff val="-76511"/>
            <a:lumOff val="-27451"/>
            <a:alphaOff val="0"/>
          </a:schemeClr>
        </a:solidFill>
        <a:ln w="12700" cap="flat" cmpd="sng" algn="ctr">
          <a:solidFill>
            <a:schemeClr val="accent2">
              <a:hueOff val="3803405"/>
              <a:satOff val="-76511"/>
              <a:lumOff val="-27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48D7C-5746-4E58-BCB4-63BE16C0B6AF}">
      <dsp:nvSpPr>
        <dsp:cNvPr id="0" name=""/>
        <dsp:cNvSpPr/>
      </dsp:nvSpPr>
      <dsp:spPr>
        <a:xfrm>
          <a:off x="0" y="3708828"/>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All subsequent formulation/manipulation is normally done is a LAF and under aseptic conditions. Work is normally done behind lead barriers in the LAF cabinet</a:t>
          </a:r>
          <a:endParaRPr lang="en-US" sz="2400" kern="1200"/>
        </a:p>
      </dsp:txBody>
      <dsp:txXfrm>
        <a:off x="0" y="3708828"/>
        <a:ext cx="6735443" cy="1853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5E177-560B-40CC-9B91-DA2910C7F64B}">
      <dsp:nvSpPr>
        <dsp:cNvPr id="0" name=""/>
        <dsp:cNvSpPr/>
      </dsp:nvSpPr>
      <dsp:spPr>
        <a:xfrm>
          <a:off x="0" y="0"/>
          <a:ext cx="8938260" cy="19581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QA is defined as the totality of arrangements made with the objective of ensuring that pharmaceutical products are of the quality required for their intended use. It incorporates GMP, QC.</a:t>
          </a:r>
          <a:endParaRPr lang="en-US" sz="2300" kern="1200"/>
        </a:p>
      </dsp:txBody>
      <dsp:txXfrm>
        <a:off x="57351" y="57351"/>
        <a:ext cx="6914408" cy="1843400"/>
      </dsp:txXfrm>
    </dsp:sp>
    <dsp:sp modelId="{35AD2A6C-A172-46BD-AAB6-E7A557EB61EC}">
      <dsp:nvSpPr>
        <dsp:cNvPr id="0" name=""/>
        <dsp:cNvSpPr/>
      </dsp:nvSpPr>
      <dsp:spPr>
        <a:xfrm>
          <a:off x="1577339" y="2393235"/>
          <a:ext cx="8938260" cy="1958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QA gives enough confidence that a product or service will satisfy the given requirements for quality</a:t>
          </a:r>
          <a:endParaRPr lang="en-US" sz="2300" kern="1200" dirty="0"/>
        </a:p>
      </dsp:txBody>
      <dsp:txXfrm>
        <a:off x="1634690" y="2450586"/>
        <a:ext cx="5973451" cy="1843400"/>
      </dsp:txXfrm>
    </dsp:sp>
    <dsp:sp modelId="{2CDE300D-BB93-43D2-98AD-9C67722A6EC0}">
      <dsp:nvSpPr>
        <dsp:cNvPr id="0" name=""/>
        <dsp:cNvSpPr/>
      </dsp:nvSpPr>
      <dsp:spPr>
        <a:xfrm>
          <a:off x="7665493" y="1539285"/>
          <a:ext cx="1272766" cy="127276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865" y="1539285"/>
        <a:ext cx="700022" cy="957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8C946-35E5-4045-A473-B950DD1FD4DA}">
      <dsp:nvSpPr>
        <dsp:cNvPr id="0" name=""/>
        <dsp:cNvSpPr/>
      </dsp:nvSpPr>
      <dsp:spPr>
        <a:xfrm>
          <a:off x="0" y="471"/>
          <a:ext cx="10515600" cy="11023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33DFCA-F091-472A-9DF4-939CF1723CFE}">
      <dsp:nvSpPr>
        <dsp:cNvPr id="0" name=""/>
        <dsp:cNvSpPr/>
      </dsp:nvSpPr>
      <dsp:spPr>
        <a:xfrm>
          <a:off x="333464" y="248502"/>
          <a:ext cx="606299" cy="6062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1FFD5E-52EA-4758-828E-94FDEFC151B0}">
      <dsp:nvSpPr>
        <dsp:cNvPr id="0" name=""/>
        <dsp:cNvSpPr/>
      </dsp:nvSpPr>
      <dsp:spPr>
        <a:xfrm>
          <a:off x="1273229" y="471"/>
          <a:ext cx="9242370" cy="110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667" tIns="116667" rIns="116667" bIns="116667" numCol="1" spcCol="1270" anchor="ctr" anchorCtr="0">
          <a:noAutofit/>
        </a:bodyPr>
        <a:lstStyle/>
        <a:p>
          <a:pPr marL="0" lvl="0" indent="0" algn="l" defTabSz="889000">
            <a:lnSpc>
              <a:spcPct val="90000"/>
            </a:lnSpc>
            <a:spcBef>
              <a:spcPct val="0"/>
            </a:spcBef>
            <a:spcAft>
              <a:spcPct val="35000"/>
            </a:spcAft>
            <a:buNone/>
          </a:pPr>
          <a:r>
            <a:rPr lang="en-GB" sz="2000" kern="1200"/>
            <a:t>It is particularly important in the radiopharmacy since most of the products are released without a complete set of quality control owing to the short half life of the radiopharmaceuticals.</a:t>
          </a:r>
          <a:endParaRPr lang="en-US" sz="2000" kern="1200"/>
        </a:p>
      </dsp:txBody>
      <dsp:txXfrm>
        <a:off x="1273229" y="471"/>
        <a:ext cx="9242370" cy="1102363"/>
      </dsp:txXfrm>
    </dsp:sp>
    <dsp:sp modelId="{E882F447-1C45-4C83-A421-E18ACB1542B1}">
      <dsp:nvSpPr>
        <dsp:cNvPr id="0" name=""/>
        <dsp:cNvSpPr/>
      </dsp:nvSpPr>
      <dsp:spPr>
        <a:xfrm>
          <a:off x="0" y="1378424"/>
          <a:ext cx="10515600" cy="1102363"/>
        </a:xfrm>
        <a:prstGeom prst="roundRect">
          <a:avLst>
            <a:gd name="adj" fmla="val 10000"/>
          </a:avLst>
        </a:prstGeom>
        <a:solidFill>
          <a:schemeClr val="accent2">
            <a:hueOff val="1901703"/>
            <a:satOff val="-38256"/>
            <a:lumOff val="-13725"/>
            <a:alphaOff val="0"/>
          </a:schemeClr>
        </a:solidFill>
        <a:ln>
          <a:noFill/>
        </a:ln>
        <a:effectLst/>
      </dsp:spPr>
      <dsp:style>
        <a:lnRef idx="0">
          <a:scrgbClr r="0" g="0" b="0"/>
        </a:lnRef>
        <a:fillRef idx="1">
          <a:scrgbClr r="0" g="0" b="0"/>
        </a:fillRef>
        <a:effectRef idx="0">
          <a:scrgbClr r="0" g="0" b="0"/>
        </a:effectRef>
        <a:fontRef idx="minor"/>
      </dsp:style>
    </dsp:sp>
    <dsp:sp modelId="{1520003B-569D-47DE-B68B-E3C080FBBA9E}">
      <dsp:nvSpPr>
        <dsp:cNvPr id="0" name=""/>
        <dsp:cNvSpPr/>
      </dsp:nvSpPr>
      <dsp:spPr>
        <a:xfrm>
          <a:off x="333464" y="1626456"/>
          <a:ext cx="606299" cy="6062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515C43-1E7B-4CA5-8FDF-8F2EBE8F982A}">
      <dsp:nvSpPr>
        <dsp:cNvPr id="0" name=""/>
        <dsp:cNvSpPr/>
      </dsp:nvSpPr>
      <dsp:spPr>
        <a:xfrm>
          <a:off x="1273229" y="1378424"/>
          <a:ext cx="9242370" cy="110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667" tIns="116667" rIns="116667" bIns="116667" numCol="1" spcCol="1270" anchor="ctr" anchorCtr="0">
          <a:noAutofit/>
        </a:bodyPr>
        <a:lstStyle/>
        <a:p>
          <a:pPr marL="0" lvl="0" indent="0" algn="l" defTabSz="889000">
            <a:lnSpc>
              <a:spcPct val="90000"/>
            </a:lnSpc>
            <a:spcBef>
              <a:spcPct val="0"/>
            </a:spcBef>
            <a:spcAft>
              <a:spcPct val="35000"/>
            </a:spcAft>
            <a:buNone/>
          </a:pPr>
          <a:r>
            <a:rPr lang="en-GB" sz="2000" kern="1200" dirty="0"/>
            <a:t>Validation of systems and following SOPs to the letter!</a:t>
          </a:r>
          <a:endParaRPr lang="en-US" sz="2000" kern="1200" dirty="0"/>
        </a:p>
      </dsp:txBody>
      <dsp:txXfrm>
        <a:off x="1273229" y="1378424"/>
        <a:ext cx="9242370" cy="1102363"/>
      </dsp:txXfrm>
    </dsp:sp>
    <dsp:sp modelId="{C8A10625-5BB1-4C95-9E99-89B5EA0C4710}">
      <dsp:nvSpPr>
        <dsp:cNvPr id="0" name=""/>
        <dsp:cNvSpPr/>
      </dsp:nvSpPr>
      <dsp:spPr>
        <a:xfrm>
          <a:off x="0" y="2756378"/>
          <a:ext cx="10515600" cy="1102363"/>
        </a:xfrm>
        <a:prstGeom prst="roundRect">
          <a:avLst>
            <a:gd name="adj" fmla="val 10000"/>
          </a:avLst>
        </a:prstGeom>
        <a:solidFill>
          <a:schemeClr val="accent2">
            <a:hueOff val="3803405"/>
            <a:satOff val="-76511"/>
            <a:lumOff val="-27451"/>
            <a:alphaOff val="0"/>
          </a:schemeClr>
        </a:solidFill>
        <a:ln>
          <a:noFill/>
        </a:ln>
        <a:effectLst/>
      </dsp:spPr>
      <dsp:style>
        <a:lnRef idx="0">
          <a:scrgbClr r="0" g="0" b="0"/>
        </a:lnRef>
        <a:fillRef idx="1">
          <a:scrgbClr r="0" g="0" b="0"/>
        </a:fillRef>
        <a:effectRef idx="0">
          <a:scrgbClr r="0" g="0" b="0"/>
        </a:effectRef>
        <a:fontRef idx="minor"/>
      </dsp:style>
    </dsp:sp>
    <dsp:sp modelId="{C9BEE3B0-421F-4AE7-973F-FA706445B4AE}">
      <dsp:nvSpPr>
        <dsp:cNvPr id="0" name=""/>
        <dsp:cNvSpPr/>
      </dsp:nvSpPr>
      <dsp:spPr>
        <a:xfrm>
          <a:off x="333464" y="3004410"/>
          <a:ext cx="606299" cy="6062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AD05FE-C67C-4A41-BD51-9DA28E40CDE8}">
      <dsp:nvSpPr>
        <dsp:cNvPr id="0" name=""/>
        <dsp:cNvSpPr/>
      </dsp:nvSpPr>
      <dsp:spPr>
        <a:xfrm>
          <a:off x="1273229" y="2756378"/>
          <a:ext cx="9242370" cy="110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667" tIns="116667" rIns="116667" bIns="116667" numCol="1" spcCol="1270" anchor="ctr" anchorCtr="0">
          <a:noAutofit/>
        </a:bodyPr>
        <a:lstStyle/>
        <a:p>
          <a:pPr marL="0" lvl="0" indent="0" algn="l" defTabSz="889000">
            <a:lnSpc>
              <a:spcPct val="90000"/>
            </a:lnSpc>
            <a:spcBef>
              <a:spcPct val="0"/>
            </a:spcBef>
            <a:spcAft>
              <a:spcPct val="35000"/>
            </a:spcAft>
            <a:buNone/>
          </a:pPr>
          <a:r>
            <a:rPr lang="en-GB" sz="2000" kern="1200"/>
            <a:t>QA manager/Authorized person</a:t>
          </a:r>
          <a:endParaRPr lang="en-US" sz="2000" kern="1200"/>
        </a:p>
      </dsp:txBody>
      <dsp:txXfrm>
        <a:off x="1273229" y="2756378"/>
        <a:ext cx="9242370" cy="11023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82124-5A37-4DAE-87C3-EA7F092127E2}">
      <dsp:nvSpPr>
        <dsp:cNvPr id="0" name=""/>
        <dsp:cNvSpPr/>
      </dsp:nvSpPr>
      <dsp:spPr>
        <a:xfrm>
          <a:off x="0" y="2715"/>
          <a:ext cx="630372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964EEE-B0D4-499C-ABB6-5044E097F5A9}">
      <dsp:nvSpPr>
        <dsp:cNvPr id="0" name=""/>
        <dsp:cNvSpPr/>
      </dsp:nvSpPr>
      <dsp:spPr>
        <a:xfrm>
          <a:off x="0" y="2715"/>
          <a:ext cx="6303729" cy="185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b="1" kern="1200"/>
            <a:t>OBJECTIVES OF RADIATION PROTECTION</a:t>
          </a:r>
          <a:endParaRPr lang="en-US" sz="3700" kern="1200"/>
        </a:p>
      </dsp:txBody>
      <dsp:txXfrm>
        <a:off x="0" y="2715"/>
        <a:ext cx="6303729" cy="1851802"/>
      </dsp:txXfrm>
    </dsp:sp>
    <dsp:sp modelId="{8421BF3C-BE8C-4EFE-8452-1C6DE25FC372}">
      <dsp:nvSpPr>
        <dsp:cNvPr id="0" name=""/>
        <dsp:cNvSpPr/>
      </dsp:nvSpPr>
      <dsp:spPr>
        <a:xfrm>
          <a:off x="0" y="1854518"/>
          <a:ext cx="6303729" cy="0"/>
        </a:xfrm>
        <a:prstGeom prst="line">
          <a:avLst/>
        </a:prstGeom>
        <a:solidFill>
          <a:schemeClr val="accent2">
            <a:hueOff val="1901703"/>
            <a:satOff val="-38256"/>
            <a:lumOff val="-13725"/>
            <a:alphaOff val="0"/>
          </a:schemeClr>
        </a:solidFill>
        <a:ln w="12700" cap="flat" cmpd="sng" algn="ctr">
          <a:solidFill>
            <a:schemeClr val="accent2">
              <a:hueOff val="1901703"/>
              <a:satOff val="-38256"/>
              <a:lumOff val="-137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FC5CB1-F300-4E40-B8B5-D96AD3FB6F7F}">
      <dsp:nvSpPr>
        <dsp:cNvPr id="0" name=""/>
        <dsp:cNvSpPr/>
      </dsp:nvSpPr>
      <dsp:spPr>
        <a:xfrm>
          <a:off x="0" y="1854518"/>
          <a:ext cx="6303729" cy="185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a:t>Prevention of deterministic effects (</a:t>
          </a:r>
          <a:r>
            <a:rPr lang="en-GB" sz="3700" b="1" kern="1200"/>
            <a:t>dose related effects</a:t>
          </a:r>
          <a:r>
            <a:rPr lang="en-GB" sz="3700" kern="1200"/>
            <a:t>)</a:t>
          </a:r>
          <a:endParaRPr lang="en-US" sz="3700" kern="1200"/>
        </a:p>
      </dsp:txBody>
      <dsp:txXfrm>
        <a:off x="0" y="1854518"/>
        <a:ext cx="6303729" cy="1851802"/>
      </dsp:txXfrm>
    </dsp:sp>
    <dsp:sp modelId="{468C8E88-A456-4B11-8B7D-64D630A85A4C}">
      <dsp:nvSpPr>
        <dsp:cNvPr id="0" name=""/>
        <dsp:cNvSpPr/>
      </dsp:nvSpPr>
      <dsp:spPr>
        <a:xfrm>
          <a:off x="0" y="3706320"/>
          <a:ext cx="6303729" cy="0"/>
        </a:xfrm>
        <a:prstGeom prst="line">
          <a:avLst/>
        </a:prstGeom>
        <a:solidFill>
          <a:schemeClr val="accent2">
            <a:hueOff val="3803405"/>
            <a:satOff val="-76511"/>
            <a:lumOff val="-27451"/>
            <a:alphaOff val="0"/>
          </a:schemeClr>
        </a:solidFill>
        <a:ln w="12700" cap="flat" cmpd="sng" algn="ctr">
          <a:solidFill>
            <a:schemeClr val="accent2">
              <a:hueOff val="3803405"/>
              <a:satOff val="-76511"/>
              <a:lumOff val="-27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D39C3E-9DBE-4FA1-99F5-709A97E04B7F}">
      <dsp:nvSpPr>
        <dsp:cNvPr id="0" name=""/>
        <dsp:cNvSpPr/>
      </dsp:nvSpPr>
      <dsp:spPr>
        <a:xfrm>
          <a:off x="0" y="3706320"/>
          <a:ext cx="6303729" cy="185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a:t>Limiting the probability of stochastic effects (</a:t>
          </a:r>
          <a:r>
            <a:rPr lang="en-GB" sz="3700" b="1" kern="1200"/>
            <a:t>Non dose related effects)</a:t>
          </a:r>
          <a:endParaRPr lang="en-US" sz="3700" kern="1200"/>
        </a:p>
      </dsp:txBody>
      <dsp:txXfrm>
        <a:off x="0" y="3706320"/>
        <a:ext cx="6303729" cy="18518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8DFE3-8D2A-4111-8E97-867E55102AA1}">
      <dsp:nvSpPr>
        <dsp:cNvPr id="0" name=""/>
        <dsp:cNvSpPr/>
      </dsp:nvSpPr>
      <dsp:spPr>
        <a:xfrm>
          <a:off x="0" y="67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254748-C1BE-4626-8032-F1F3547BBC81}">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Induced by </a:t>
          </a:r>
          <a:r>
            <a:rPr lang="en-GB" sz="2500" b="1" kern="1200"/>
            <a:t>high radiation doses </a:t>
          </a:r>
          <a:endParaRPr lang="en-US" sz="2500" kern="1200"/>
        </a:p>
      </dsp:txBody>
      <dsp:txXfrm>
        <a:off x="0" y="675"/>
        <a:ext cx="6291714" cy="1105876"/>
      </dsp:txXfrm>
    </dsp:sp>
    <dsp:sp modelId="{F375B975-460C-4839-BB2C-AF9425A2E3D8}">
      <dsp:nvSpPr>
        <dsp:cNvPr id="0" name=""/>
        <dsp:cNvSpPr/>
      </dsp:nvSpPr>
      <dsp:spPr>
        <a:xfrm>
          <a:off x="0" y="1106552"/>
          <a:ext cx="6291714" cy="0"/>
        </a:xfrm>
        <a:prstGeom prst="line">
          <a:avLst/>
        </a:prstGeom>
        <a:solidFill>
          <a:schemeClr val="accent2">
            <a:hueOff val="950851"/>
            <a:satOff val="-19128"/>
            <a:lumOff val="-6863"/>
            <a:alphaOff val="0"/>
          </a:schemeClr>
        </a:solidFill>
        <a:ln w="12700" cap="flat" cmpd="sng" algn="ctr">
          <a:solidFill>
            <a:schemeClr val="accent2">
              <a:hueOff val="950851"/>
              <a:satOff val="-19128"/>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28BA9-51F8-4D92-8B3B-FCD615758CB6}">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Severity of damage increases with radiation dose </a:t>
          </a:r>
          <a:endParaRPr lang="en-US" sz="2500" kern="1200"/>
        </a:p>
      </dsp:txBody>
      <dsp:txXfrm>
        <a:off x="0" y="1106552"/>
        <a:ext cx="6291714" cy="1105876"/>
      </dsp:txXfrm>
    </dsp:sp>
    <dsp:sp modelId="{B65A0B17-A3AF-4CA0-BE9D-26F54803F695}">
      <dsp:nvSpPr>
        <dsp:cNvPr id="0" name=""/>
        <dsp:cNvSpPr/>
      </dsp:nvSpPr>
      <dsp:spPr>
        <a:xfrm>
          <a:off x="0" y="2212429"/>
          <a:ext cx="6291714" cy="0"/>
        </a:xfrm>
        <a:prstGeom prst="line">
          <a:avLst/>
        </a:prstGeom>
        <a:solidFill>
          <a:schemeClr val="accent2">
            <a:hueOff val="1901703"/>
            <a:satOff val="-38256"/>
            <a:lumOff val="-13725"/>
            <a:alphaOff val="0"/>
          </a:schemeClr>
        </a:solidFill>
        <a:ln w="12700" cap="flat" cmpd="sng" algn="ctr">
          <a:solidFill>
            <a:schemeClr val="accent2">
              <a:hueOff val="1901703"/>
              <a:satOff val="-38256"/>
              <a:lumOff val="-137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7A3191-1B73-4FBB-BA53-26DD84E963C9}">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A threshold value exists below which no effect is seen </a:t>
          </a:r>
          <a:endParaRPr lang="en-US" sz="2500" kern="1200"/>
        </a:p>
      </dsp:txBody>
      <dsp:txXfrm>
        <a:off x="0" y="2212429"/>
        <a:ext cx="6291714" cy="1105876"/>
      </dsp:txXfrm>
    </dsp:sp>
    <dsp:sp modelId="{A9A140F3-4980-4253-A4AC-25F6AACE2078}">
      <dsp:nvSpPr>
        <dsp:cNvPr id="0" name=""/>
        <dsp:cNvSpPr/>
      </dsp:nvSpPr>
      <dsp:spPr>
        <a:xfrm>
          <a:off x="0" y="3318305"/>
          <a:ext cx="6291714" cy="0"/>
        </a:xfrm>
        <a:prstGeom prst="line">
          <a:avLst/>
        </a:prstGeom>
        <a:solidFill>
          <a:schemeClr val="accent2">
            <a:hueOff val="2852554"/>
            <a:satOff val="-57383"/>
            <a:lumOff val="-20588"/>
            <a:alphaOff val="0"/>
          </a:schemeClr>
        </a:solidFill>
        <a:ln w="12700" cap="flat" cmpd="sng" algn="ctr">
          <a:solidFill>
            <a:schemeClr val="accent2">
              <a:hueOff val="2852554"/>
              <a:satOff val="-57383"/>
              <a:lumOff val="-2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E62888-D618-46A6-A0E9-BDEE9FAF3FC3}">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E.g. cataracts, skin erythema, </a:t>
          </a:r>
          <a:r>
            <a:rPr lang="en-GB" sz="2500" b="1" kern="1200"/>
            <a:t>sterility</a:t>
          </a:r>
          <a:r>
            <a:rPr lang="en-GB" sz="2500" kern="1200"/>
            <a:t>.</a:t>
          </a:r>
          <a:endParaRPr lang="en-US" sz="2500" kern="1200"/>
        </a:p>
      </dsp:txBody>
      <dsp:txXfrm>
        <a:off x="0" y="3318305"/>
        <a:ext cx="6291714" cy="1105876"/>
      </dsp:txXfrm>
    </dsp:sp>
    <dsp:sp modelId="{91B39143-D103-42D5-9445-334667F384B5}">
      <dsp:nvSpPr>
        <dsp:cNvPr id="0" name=""/>
        <dsp:cNvSpPr/>
      </dsp:nvSpPr>
      <dsp:spPr>
        <a:xfrm>
          <a:off x="0" y="4424182"/>
          <a:ext cx="6291714" cy="0"/>
        </a:xfrm>
        <a:prstGeom prst="line">
          <a:avLst/>
        </a:prstGeom>
        <a:solidFill>
          <a:schemeClr val="accent2">
            <a:hueOff val="3803405"/>
            <a:satOff val="-76511"/>
            <a:lumOff val="-27451"/>
            <a:alphaOff val="0"/>
          </a:schemeClr>
        </a:solidFill>
        <a:ln w="12700" cap="flat" cmpd="sng" algn="ctr">
          <a:solidFill>
            <a:schemeClr val="accent2">
              <a:hueOff val="3803405"/>
              <a:satOff val="-76511"/>
              <a:lumOff val="-27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F094B-2AA4-49B0-9DA2-57B5A62576DC}">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Radiation doses required to produce such effects occur in </a:t>
          </a:r>
          <a:r>
            <a:rPr lang="en-GB" sz="2500" b="1" kern="1200"/>
            <a:t>radiation accidents. </a:t>
          </a:r>
          <a:endParaRPr lang="en-US" sz="2500" kern="1200"/>
        </a:p>
      </dsp:txBody>
      <dsp:txXfrm>
        <a:off x="0" y="4424182"/>
        <a:ext cx="6291714" cy="11058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34DCA-35C7-4AD3-8021-52CD934F0B2A}">
      <dsp:nvSpPr>
        <dsp:cNvPr id="0" name=""/>
        <dsp:cNvSpPr/>
      </dsp:nvSpPr>
      <dsp:spPr>
        <a:xfrm>
          <a:off x="0" y="0"/>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859C24-A57A-4DEE-912A-BA75F747B0BE}">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There are 3 radiation protection principles: justification, optimization and limitation</a:t>
          </a:r>
          <a:endParaRPr lang="en-US" sz="1700" kern="1200"/>
        </a:p>
      </dsp:txBody>
      <dsp:txXfrm>
        <a:off x="0" y="0"/>
        <a:ext cx="6291714" cy="1382683"/>
      </dsp:txXfrm>
    </dsp:sp>
    <dsp:sp modelId="{C25A04A7-0674-40E7-961C-4B271136182A}">
      <dsp:nvSpPr>
        <dsp:cNvPr id="0" name=""/>
        <dsp:cNvSpPr/>
      </dsp:nvSpPr>
      <dsp:spPr>
        <a:xfrm>
          <a:off x="0" y="1382683"/>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59365-A9D5-43D3-A262-340331E37336}">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t>Justification</a:t>
          </a:r>
          <a:r>
            <a:rPr lang="en-GB" sz="1700" kern="1200"/>
            <a:t>: All procedures involving radiation materials must be justified</a:t>
          </a:r>
          <a:endParaRPr lang="en-US" sz="1700" kern="1200"/>
        </a:p>
      </dsp:txBody>
      <dsp:txXfrm>
        <a:off x="0" y="1382683"/>
        <a:ext cx="6291714" cy="1382683"/>
      </dsp:txXfrm>
    </dsp:sp>
    <dsp:sp modelId="{D04702C8-33D9-4AE0-A4FF-065D138314DF}">
      <dsp:nvSpPr>
        <dsp:cNvPr id="0" name=""/>
        <dsp:cNvSpPr/>
      </dsp:nvSpPr>
      <dsp:spPr>
        <a:xfrm>
          <a:off x="0" y="2765367"/>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4E82EF-3115-4011-B525-857DD8519413}">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t>Optimisation</a:t>
          </a:r>
          <a:r>
            <a:rPr lang="en-GB" sz="1700" kern="1200"/>
            <a:t>: radiation exposure to any individual should be kept as low as reasonably achievable (ALARA)</a:t>
          </a:r>
          <a:endParaRPr lang="en-US" sz="1700" kern="1200"/>
        </a:p>
      </dsp:txBody>
      <dsp:txXfrm>
        <a:off x="0" y="2765367"/>
        <a:ext cx="6291714" cy="1382683"/>
      </dsp:txXfrm>
    </dsp:sp>
    <dsp:sp modelId="{0985F332-0FFC-4467-A045-C226D4BE63A5}">
      <dsp:nvSpPr>
        <dsp:cNvPr id="0" name=""/>
        <dsp:cNvSpPr/>
      </dsp:nvSpPr>
      <dsp:spPr>
        <a:xfrm>
          <a:off x="0" y="4148051"/>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546811-9F9A-4FE6-9650-CB098DAFEA91}">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t>Limitation</a:t>
          </a:r>
          <a:r>
            <a:rPr lang="en-GB" sz="1700" kern="1200"/>
            <a:t>: The radiation dose received by personnel handling radioactive material should never exceed the legally established dose limits. (dose to patient is never limited! Limitation applies to members of the public and radiation worker)</a:t>
          </a:r>
          <a:endParaRPr lang="en-US" sz="1700" kern="1200"/>
        </a:p>
      </dsp:txBody>
      <dsp:txXfrm>
        <a:off x="0" y="4148051"/>
        <a:ext cx="6291714" cy="13826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07E36-5D0E-410C-9C1F-D21D1BB09E11}">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71BEF-B7AB-45BB-B42B-0D61D46D0D7E}">
      <dsp:nvSpPr>
        <dsp:cNvPr id="0" name=""/>
        <dsp:cNvSpPr/>
      </dsp:nvSpPr>
      <dsp:spPr>
        <a:xfrm>
          <a:off x="0" y="2700"/>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According to the International Commission of Radiation Protection (ICRP), there are three categories of radiation exposure: </a:t>
          </a:r>
          <a:endParaRPr lang="en-US" sz="1800" kern="1200"/>
        </a:p>
      </dsp:txBody>
      <dsp:txXfrm>
        <a:off x="0" y="2700"/>
        <a:ext cx="6291714" cy="920888"/>
      </dsp:txXfrm>
    </dsp:sp>
    <dsp:sp modelId="{EE033E62-D2C6-4254-BBD6-A8A0D754979B}">
      <dsp:nvSpPr>
        <dsp:cNvPr id="0" name=""/>
        <dsp:cNvSpPr/>
      </dsp:nvSpPr>
      <dsp:spPr>
        <a:xfrm>
          <a:off x="0" y="923589"/>
          <a:ext cx="6291714" cy="0"/>
        </a:xfrm>
        <a:prstGeom prst="line">
          <a:avLst/>
        </a:prstGeom>
        <a:solidFill>
          <a:schemeClr val="accent2">
            <a:hueOff val="760681"/>
            <a:satOff val="-15302"/>
            <a:lumOff val="-5490"/>
            <a:alphaOff val="0"/>
          </a:schemeClr>
        </a:solidFill>
        <a:ln w="12700" cap="flat" cmpd="sng" algn="ctr">
          <a:solidFill>
            <a:schemeClr val="accent2">
              <a:hueOff val="760681"/>
              <a:satOff val="-15302"/>
              <a:lumOff val="-5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3A2F0-0417-4439-A023-16C2AF47CF57}">
      <dsp:nvSpPr>
        <dsp:cNvPr id="0" name=""/>
        <dsp:cNvSpPr/>
      </dsp:nvSpPr>
      <dsp:spPr>
        <a:xfrm>
          <a:off x="0" y="923589"/>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Medical exposure</a:t>
          </a:r>
          <a:endParaRPr lang="en-US" sz="1800" kern="1200"/>
        </a:p>
      </dsp:txBody>
      <dsp:txXfrm>
        <a:off x="0" y="923589"/>
        <a:ext cx="6291714" cy="920888"/>
      </dsp:txXfrm>
    </dsp:sp>
    <dsp:sp modelId="{30C3A84D-397A-4ED4-BE3E-1F00E4F421EB}">
      <dsp:nvSpPr>
        <dsp:cNvPr id="0" name=""/>
        <dsp:cNvSpPr/>
      </dsp:nvSpPr>
      <dsp:spPr>
        <a:xfrm>
          <a:off x="0" y="1844478"/>
          <a:ext cx="6291714" cy="0"/>
        </a:xfrm>
        <a:prstGeom prst="line">
          <a:avLst/>
        </a:prstGeom>
        <a:solidFill>
          <a:schemeClr val="accent2">
            <a:hueOff val="1521362"/>
            <a:satOff val="-30604"/>
            <a:lumOff val="-10980"/>
            <a:alphaOff val="0"/>
          </a:schemeClr>
        </a:solidFill>
        <a:ln w="12700" cap="flat" cmpd="sng" algn="ctr">
          <a:solidFill>
            <a:schemeClr val="accent2">
              <a:hueOff val="1521362"/>
              <a:satOff val="-30604"/>
              <a:lumOff val="-1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39B5E7-2731-401D-A6E9-AF38223DAFD5}">
      <dsp:nvSpPr>
        <dsp:cNvPr id="0" name=""/>
        <dsp:cNvSpPr/>
      </dsp:nvSpPr>
      <dsp:spPr>
        <a:xfrm>
          <a:off x="0" y="1844478"/>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Occupational exposure</a:t>
          </a:r>
          <a:endParaRPr lang="en-US" sz="1800" kern="1200"/>
        </a:p>
      </dsp:txBody>
      <dsp:txXfrm>
        <a:off x="0" y="1844478"/>
        <a:ext cx="6291714" cy="920888"/>
      </dsp:txXfrm>
    </dsp:sp>
    <dsp:sp modelId="{9B6EA33D-89C3-4659-BF47-08DE4AA77060}">
      <dsp:nvSpPr>
        <dsp:cNvPr id="0" name=""/>
        <dsp:cNvSpPr/>
      </dsp:nvSpPr>
      <dsp:spPr>
        <a:xfrm>
          <a:off x="0" y="2765367"/>
          <a:ext cx="6291714" cy="0"/>
        </a:xfrm>
        <a:prstGeom prst="line">
          <a:avLst/>
        </a:prstGeom>
        <a:solidFill>
          <a:schemeClr val="accent2">
            <a:hueOff val="2282043"/>
            <a:satOff val="-45907"/>
            <a:lumOff val="-16471"/>
            <a:alphaOff val="0"/>
          </a:schemeClr>
        </a:solidFill>
        <a:ln w="12700" cap="flat" cmpd="sng" algn="ctr">
          <a:solidFill>
            <a:schemeClr val="accent2">
              <a:hueOff val="2282043"/>
              <a:satOff val="-45907"/>
              <a:lumOff val="-1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B8ED43-C347-4E88-8A8E-655663610235}">
      <dsp:nvSpPr>
        <dsp:cNvPr id="0" name=""/>
        <dsp:cNvSpPr/>
      </dsp:nvSpPr>
      <dsp:spPr>
        <a:xfrm>
          <a:off x="0" y="2765367"/>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Public exposure</a:t>
          </a:r>
          <a:endParaRPr lang="en-US" sz="1800" kern="1200"/>
        </a:p>
      </dsp:txBody>
      <dsp:txXfrm>
        <a:off x="0" y="2765367"/>
        <a:ext cx="6291714" cy="920888"/>
      </dsp:txXfrm>
    </dsp:sp>
    <dsp:sp modelId="{FDC1BDA8-3FFB-42C6-8902-EB5B01984B82}">
      <dsp:nvSpPr>
        <dsp:cNvPr id="0" name=""/>
        <dsp:cNvSpPr/>
      </dsp:nvSpPr>
      <dsp:spPr>
        <a:xfrm>
          <a:off x="0" y="3686256"/>
          <a:ext cx="6291714" cy="0"/>
        </a:xfrm>
        <a:prstGeom prst="line">
          <a:avLst/>
        </a:prstGeom>
        <a:solidFill>
          <a:schemeClr val="accent2">
            <a:hueOff val="3042724"/>
            <a:satOff val="-61209"/>
            <a:lumOff val="-21961"/>
            <a:alphaOff val="0"/>
          </a:schemeClr>
        </a:solidFill>
        <a:ln w="12700" cap="flat" cmpd="sng" algn="ctr">
          <a:solidFill>
            <a:schemeClr val="accent2">
              <a:hueOff val="3042724"/>
              <a:satOff val="-61209"/>
              <a:lumOff val="-2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4FA296-DE5C-40DC-A7E6-DFF691A5C560}">
      <dsp:nvSpPr>
        <dsp:cNvPr id="0" name=""/>
        <dsp:cNvSpPr/>
      </dsp:nvSpPr>
      <dsp:spPr>
        <a:xfrm>
          <a:off x="0" y="3686256"/>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t>No dose limitation for medical exposure of the patient - it is always assumed that the benefits for the patient outweigh the risks. </a:t>
          </a:r>
          <a:endParaRPr lang="en-US" sz="1800" kern="1200"/>
        </a:p>
      </dsp:txBody>
      <dsp:txXfrm>
        <a:off x="0" y="3686256"/>
        <a:ext cx="6291714" cy="920888"/>
      </dsp:txXfrm>
    </dsp:sp>
    <dsp:sp modelId="{BFD5F6E3-5232-4DB9-B0CC-407050D7D99A}">
      <dsp:nvSpPr>
        <dsp:cNvPr id="0" name=""/>
        <dsp:cNvSpPr/>
      </dsp:nvSpPr>
      <dsp:spPr>
        <a:xfrm>
          <a:off x="0" y="4607145"/>
          <a:ext cx="6291714" cy="0"/>
        </a:xfrm>
        <a:prstGeom prst="line">
          <a:avLst/>
        </a:prstGeom>
        <a:solidFill>
          <a:schemeClr val="accent2">
            <a:hueOff val="3803405"/>
            <a:satOff val="-76511"/>
            <a:lumOff val="-27451"/>
            <a:alphaOff val="0"/>
          </a:schemeClr>
        </a:solidFill>
        <a:ln w="12700" cap="flat" cmpd="sng" algn="ctr">
          <a:solidFill>
            <a:schemeClr val="accent2">
              <a:hueOff val="3803405"/>
              <a:satOff val="-76511"/>
              <a:lumOff val="-27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BA7D5-15C3-42AB-A6CA-4CA2952B4E54}">
      <dsp:nvSpPr>
        <dsp:cNvPr id="0" name=""/>
        <dsp:cNvSpPr/>
      </dsp:nvSpPr>
      <dsp:spPr>
        <a:xfrm>
          <a:off x="0" y="4607145"/>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Dose limits applied for public and occupational exposure</a:t>
          </a:r>
          <a:endParaRPr lang="en-US" sz="1800" kern="1200"/>
        </a:p>
      </dsp:txBody>
      <dsp:txXfrm>
        <a:off x="0" y="4607145"/>
        <a:ext cx="6291714" cy="92088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7/9/2021</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97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7/9/2021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28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7/9/2021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1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2C64-B9D1-4653-9C32-000F2D445E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4E0D76E-D4D5-4B35-BEE9-784D3DE225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B37ACD1-F94C-4B8B-84A0-BEB84C23120B}"/>
              </a:ext>
            </a:extLst>
          </p:cNvPr>
          <p:cNvSpPr>
            <a:spLocks noGrp="1"/>
          </p:cNvSpPr>
          <p:nvPr>
            <p:ph type="dt" sz="half" idx="10"/>
          </p:nvPr>
        </p:nvSpPr>
        <p:spPr/>
        <p:txBody>
          <a:bodyPr/>
          <a:lstStyle/>
          <a:p>
            <a:fld id="{A91A0322-7740-4A54-9ACB-E760F5C8B6EA}" type="datetimeFigureOut">
              <a:rPr lang="en-ZA" smtClean="0"/>
              <a:t>2021/07/09</a:t>
            </a:fld>
            <a:endParaRPr lang="en-ZA"/>
          </a:p>
        </p:txBody>
      </p:sp>
      <p:sp>
        <p:nvSpPr>
          <p:cNvPr id="5" name="Footer Placeholder 4">
            <a:extLst>
              <a:ext uri="{FF2B5EF4-FFF2-40B4-BE49-F238E27FC236}">
                <a16:creationId xmlns:a16="http://schemas.microsoft.com/office/drawing/2014/main" id="{62D0CAC8-D1F1-44F0-969C-D4E19A69911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C22E8F4-91F6-470C-A67C-E100CFD98DB3}"/>
              </a:ext>
            </a:extLst>
          </p:cNvPr>
          <p:cNvSpPr>
            <a:spLocks noGrp="1"/>
          </p:cNvSpPr>
          <p:nvPr>
            <p:ph type="sldNum" sz="quarter" idx="12"/>
          </p:nvPr>
        </p:nvSpPr>
        <p:spPr/>
        <p:txBody>
          <a:bodyPr/>
          <a:lstStyle/>
          <a:p>
            <a:fld id="{B5B7871D-F4EB-44E5-A57E-6A02258E53A5}" type="slidenum">
              <a:rPr lang="en-ZA" smtClean="0"/>
              <a:t>‹#›</a:t>
            </a:fld>
            <a:endParaRPr lang="en-ZA"/>
          </a:p>
        </p:txBody>
      </p:sp>
    </p:spTree>
    <p:extLst>
      <p:ext uri="{BB962C8B-B14F-4D97-AF65-F5344CB8AC3E}">
        <p14:creationId xmlns:p14="http://schemas.microsoft.com/office/powerpoint/2010/main" val="1621152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A6BD-2B35-4182-96D0-41A50D9614B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90878EF-E45F-4A35-92C6-420D6694F4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3E2242F-CC24-4580-853B-41BEFD35BCEB}"/>
              </a:ext>
            </a:extLst>
          </p:cNvPr>
          <p:cNvSpPr>
            <a:spLocks noGrp="1"/>
          </p:cNvSpPr>
          <p:nvPr>
            <p:ph type="dt" sz="half" idx="10"/>
          </p:nvPr>
        </p:nvSpPr>
        <p:spPr/>
        <p:txBody>
          <a:bodyPr/>
          <a:lstStyle/>
          <a:p>
            <a:fld id="{A91A0322-7740-4A54-9ACB-E760F5C8B6EA}" type="datetimeFigureOut">
              <a:rPr lang="en-ZA" smtClean="0"/>
              <a:t>2021/07/09</a:t>
            </a:fld>
            <a:endParaRPr lang="en-ZA"/>
          </a:p>
        </p:txBody>
      </p:sp>
      <p:sp>
        <p:nvSpPr>
          <p:cNvPr id="5" name="Footer Placeholder 4">
            <a:extLst>
              <a:ext uri="{FF2B5EF4-FFF2-40B4-BE49-F238E27FC236}">
                <a16:creationId xmlns:a16="http://schemas.microsoft.com/office/drawing/2014/main" id="{B60787BE-444D-426E-8345-41F67FD5A19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F84B5D6-4233-49C7-B80B-E02BD829BA71}"/>
              </a:ext>
            </a:extLst>
          </p:cNvPr>
          <p:cNvSpPr>
            <a:spLocks noGrp="1"/>
          </p:cNvSpPr>
          <p:nvPr>
            <p:ph type="sldNum" sz="quarter" idx="12"/>
          </p:nvPr>
        </p:nvSpPr>
        <p:spPr/>
        <p:txBody>
          <a:bodyPr/>
          <a:lstStyle/>
          <a:p>
            <a:fld id="{B5B7871D-F4EB-44E5-A57E-6A02258E53A5}" type="slidenum">
              <a:rPr lang="en-ZA" smtClean="0"/>
              <a:t>‹#›</a:t>
            </a:fld>
            <a:endParaRPr lang="en-ZA"/>
          </a:p>
        </p:txBody>
      </p:sp>
    </p:spTree>
    <p:extLst>
      <p:ext uri="{BB962C8B-B14F-4D97-AF65-F5344CB8AC3E}">
        <p14:creationId xmlns:p14="http://schemas.microsoft.com/office/powerpoint/2010/main" val="222952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2853-0F9C-44E6-AA79-473A3550DD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01D1D9A8-5EFA-4F2E-93BE-A470E84ACF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5ADAFB-3638-4670-B4B1-0D9AC868E3B2}"/>
              </a:ext>
            </a:extLst>
          </p:cNvPr>
          <p:cNvSpPr>
            <a:spLocks noGrp="1"/>
          </p:cNvSpPr>
          <p:nvPr>
            <p:ph type="dt" sz="half" idx="10"/>
          </p:nvPr>
        </p:nvSpPr>
        <p:spPr/>
        <p:txBody>
          <a:bodyPr/>
          <a:lstStyle/>
          <a:p>
            <a:fld id="{A91A0322-7740-4A54-9ACB-E760F5C8B6EA}" type="datetimeFigureOut">
              <a:rPr lang="en-ZA" smtClean="0"/>
              <a:t>2021/07/09</a:t>
            </a:fld>
            <a:endParaRPr lang="en-ZA"/>
          </a:p>
        </p:txBody>
      </p:sp>
      <p:sp>
        <p:nvSpPr>
          <p:cNvPr id="5" name="Footer Placeholder 4">
            <a:extLst>
              <a:ext uri="{FF2B5EF4-FFF2-40B4-BE49-F238E27FC236}">
                <a16:creationId xmlns:a16="http://schemas.microsoft.com/office/drawing/2014/main" id="{23600167-5B77-490D-987C-8821FCCF3DC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53842AC-3692-488F-AD28-6121FD1C7E35}"/>
              </a:ext>
            </a:extLst>
          </p:cNvPr>
          <p:cNvSpPr>
            <a:spLocks noGrp="1"/>
          </p:cNvSpPr>
          <p:nvPr>
            <p:ph type="sldNum" sz="quarter" idx="12"/>
          </p:nvPr>
        </p:nvSpPr>
        <p:spPr/>
        <p:txBody>
          <a:bodyPr/>
          <a:lstStyle/>
          <a:p>
            <a:fld id="{B5B7871D-F4EB-44E5-A57E-6A02258E53A5}" type="slidenum">
              <a:rPr lang="en-ZA" smtClean="0"/>
              <a:t>‹#›</a:t>
            </a:fld>
            <a:endParaRPr lang="en-ZA"/>
          </a:p>
        </p:txBody>
      </p:sp>
    </p:spTree>
    <p:extLst>
      <p:ext uri="{BB962C8B-B14F-4D97-AF65-F5344CB8AC3E}">
        <p14:creationId xmlns:p14="http://schemas.microsoft.com/office/powerpoint/2010/main" val="819545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5AD6-8427-427D-8B2C-594EEBE068A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43CDA7D-E624-44E0-8D23-2E5E8383B2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9EA4B77-0C41-477A-848F-EC60F52345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4812478D-74A3-49D2-B238-F6C62A54CB25}"/>
              </a:ext>
            </a:extLst>
          </p:cNvPr>
          <p:cNvSpPr>
            <a:spLocks noGrp="1"/>
          </p:cNvSpPr>
          <p:nvPr>
            <p:ph type="dt" sz="half" idx="10"/>
          </p:nvPr>
        </p:nvSpPr>
        <p:spPr/>
        <p:txBody>
          <a:bodyPr/>
          <a:lstStyle/>
          <a:p>
            <a:fld id="{A91A0322-7740-4A54-9ACB-E760F5C8B6EA}" type="datetimeFigureOut">
              <a:rPr lang="en-ZA" smtClean="0"/>
              <a:t>2021/07/09</a:t>
            </a:fld>
            <a:endParaRPr lang="en-ZA"/>
          </a:p>
        </p:txBody>
      </p:sp>
      <p:sp>
        <p:nvSpPr>
          <p:cNvPr id="6" name="Footer Placeholder 5">
            <a:extLst>
              <a:ext uri="{FF2B5EF4-FFF2-40B4-BE49-F238E27FC236}">
                <a16:creationId xmlns:a16="http://schemas.microsoft.com/office/drawing/2014/main" id="{50C33B14-161F-43AB-8998-13646A31EF5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243F76F-DB7A-408B-8BC0-DEA0A7EB1D14}"/>
              </a:ext>
            </a:extLst>
          </p:cNvPr>
          <p:cNvSpPr>
            <a:spLocks noGrp="1"/>
          </p:cNvSpPr>
          <p:nvPr>
            <p:ph type="sldNum" sz="quarter" idx="12"/>
          </p:nvPr>
        </p:nvSpPr>
        <p:spPr/>
        <p:txBody>
          <a:bodyPr/>
          <a:lstStyle/>
          <a:p>
            <a:fld id="{B5B7871D-F4EB-44E5-A57E-6A02258E53A5}" type="slidenum">
              <a:rPr lang="en-ZA" smtClean="0"/>
              <a:t>‹#›</a:t>
            </a:fld>
            <a:endParaRPr lang="en-ZA"/>
          </a:p>
        </p:txBody>
      </p:sp>
    </p:spTree>
    <p:extLst>
      <p:ext uri="{BB962C8B-B14F-4D97-AF65-F5344CB8AC3E}">
        <p14:creationId xmlns:p14="http://schemas.microsoft.com/office/powerpoint/2010/main" val="1619110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457D-675B-4D3E-A954-1D1488CDB519}"/>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876B9E4-7A86-4622-8F81-16298488E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80255F-9C30-4710-B09A-E4B417551A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4EFD4190-3A67-4E33-8F3F-188F26F16A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B600BA-04BD-4295-A847-2EF0010D78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A3E26AEA-4F04-477A-A4F9-32534E14E5B6}"/>
              </a:ext>
            </a:extLst>
          </p:cNvPr>
          <p:cNvSpPr>
            <a:spLocks noGrp="1"/>
          </p:cNvSpPr>
          <p:nvPr>
            <p:ph type="dt" sz="half" idx="10"/>
          </p:nvPr>
        </p:nvSpPr>
        <p:spPr/>
        <p:txBody>
          <a:bodyPr/>
          <a:lstStyle/>
          <a:p>
            <a:fld id="{A91A0322-7740-4A54-9ACB-E760F5C8B6EA}" type="datetimeFigureOut">
              <a:rPr lang="en-ZA" smtClean="0"/>
              <a:t>2021/07/09</a:t>
            </a:fld>
            <a:endParaRPr lang="en-ZA"/>
          </a:p>
        </p:txBody>
      </p:sp>
      <p:sp>
        <p:nvSpPr>
          <p:cNvPr id="8" name="Footer Placeholder 7">
            <a:extLst>
              <a:ext uri="{FF2B5EF4-FFF2-40B4-BE49-F238E27FC236}">
                <a16:creationId xmlns:a16="http://schemas.microsoft.com/office/drawing/2014/main" id="{0A8BCE62-3582-473E-A8F5-B3C34A5D66BA}"/>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FCD2D6BD-5ADD-40A4-81F6-7BE6CE650137}"/>
              </a:ext>
            </a:extLst>
          </p:cNvPr>
          <p:cNvSpPr>
            <a:spLocks noGrp="1"/>
          </p:cNvSpPr>
          <p:nvPr>
            <p:ph type="sldNum" sz="quarter" idx="12"/>
          </p:nvPr>
        </p:nvSpPr>
        <p:spPr/>
        <p:txBody>
          <a:bodyPr/>
          <a:lstStyle/>
          <a:p>
            <a:fld id="{B5B7871D-F4EB-44E5-A57E-6A02258E53A5}" type="slidenum">
              <a:rPr lang="en-ZA" smtClean="0"/>
              <a:t>‹#›</a:t>
            </a:fld>
            <a:endParaRPr lang="en-ZA"/>
          </a:p>
        </p:txBody>
      </p:sp>
    </p:spTree>
    <p:extLst>
      <p:ext uri="{BB962C8B-B14F-4D97-AF65-F5344CB8AC3E}">
        <p14:creationId xmlns:p14="http://schemas.microsoft.com/office/powerpoint/2010/main" val="3560480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A17E-0871-4D02-80E4-FC1F408D47D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D99FC94-B34B-44B2-98BA-79A8DCFAEBAA}"/>
              </a:ext>
            </a:extLst>
          </p:cNvPr>
          <p:cNvSpPr>
            <a:spLocks noGrp="1"/>
          </p:cNvSpPr>
          <p:nvPr>
            <p:ph type="dt" sz="half" idx="10"/>
          </p:nvPr>
        </p:nvSpPr>
        <p:spPr/>
        <p:txBody>
          <a:bodyPr/>
          <a:lstStyle/>
          <a:p>
            <a:fld id="{A91A0322-7740-4A54-9ACB-E760F5C8B6EA}" type="datetimeFigureOut">
              <a:rPr lang="en-ZA" smtClean="0"/>
              <a:t>2021/07/09</a:t>
            </a:fld>
            <a:endParaRPr lang="en-ZA"/>
          </a:p>
        </p:txBody>
      </p:sp>
      <p:sp>
        <p:nvSpPr>
          <p:cNvPr id="4" name="Footer Placeholder 3">
            <a:extLst>
              <a:ext uri="{FF2B5EF4-FFF2-40B4-BE49-F238E27FC236}">
                <a16:creationId xmlns:a16="http://schemas.microsoft.com/office/drawing/2014/main" id="{8DF76C59-ACCF-4A8C-A8CB-BB0C9CDD346B}"/>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FF109B7-3AAD-44C8-8506-8225EE46F603}"/>
              </a:ext>
            </a:extLst>
          </p:cNvPr>
          <p:cNvSpPr>
            <a:spLocks noGrp="1"/>
          </p:cNvSpPr>
          <p:nvPr>
            <p:ph type="sldNum" sz="quarter" idx="12"/>
          </p:nvPr>
        </p:nvSpPr>
        <p:spPr/>
        <p:txBody>
          <a:bodyPr/>
          <a:lstStyle/>
          <a:p>
            <a:fld id="{B5B7871D-F4EB-44E5-A57E-6A02258E53A5}" type="slidenum">
              <a:rPr lang="en-ZA" smtClean="0"/>
              <a:t>‹#›</a:t>
            </a:fld>
            <a:endParaRPr lang="en-ZA"/>
          </a:p>
        </p:txBody>
      </p:sp>
    </p:spTree>
    <p:extLst>
      <p:ext uri="{BB962C8B-B14F-4D97-AF65-F5344CB8AC3E}">
        <p14:creationId xmlns:p14="http://schemas.microsoft.com/office/powerpoint/2010/main" val="994587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2D4E09-BBDB-4371-87A2-9BF1EF07FC0F}"/>
              </a:ext>
            </a:extLst>
          </p:cNvPr>
          <p:cNvSpPr>
            <a:spLocks noGrp="1"/>
          </p:cNvSpPr>
          <p:nvPr>
            <p:ph type="dt" sz="half" idx="10"/>
          </p:nvPr>
        </p:nvSpPr>
        <p:spPr/>
        <p:txBody>
          <a:bodyPr/>
          <a:lstStyle/>
          <a:p>
            <a:fld id="{A91A0322-7740-4A54-9ACB-E760F5C8B6EA}" type="datetimeFigureOut">
              <a:rPr lang="en-ZA" smtClean="0"/>
              <a:t>2021/07/09</a:t>
            </a:fld>
            <a:endParaRPr lang="en-ZA"/>
          </a:p>
        </p:txBody>
      </p:sp>
      <p:sp>
        <p:nvSpPr>
          <p:cNvPr id="3" name="Footer Placeholder 2">
            <a:extLst>
              <a:ext uri="{FF2B5EF4-FFF2-40B4-BE49-F238E27FC236}">
                <a16:creationId xmlns:a16="http://schemas.microsoft.com/office/drawing/2014/main" id="{4A30B648-347E-4730-B82A-B242C278EA14}"/>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0F3C8D51-D292-4DCA-8C38-A2DBBECAD8EF}"/>
              </a:ext>
            </a:extLst>
          </p:cNvPr>
          <p:cNvSpPr>
            <a:spLocks noGrp="1"/>
          </p:cNvSpPr>
          <p:nvPr>
            <p:ph type="sldNum" sz="quarter" idx="12"/>
          </p:nvPr>
        </p:nvSpPr>
        <p:spPr/>
        <p:txBody>
          <a:bodyPr/>
          <a:lstStyle/>
          <a:p>
            <a:fld id="{B5B7871D-F4EB-44E5-A57E-6A02258E53A5}" type="slidenum">
              <a:rPr lang="en-ZA" smtClean="0"/>
              <a:t>‹#›</a:t>
            </a:fld>
            <a:endParaRPr lang="en-ZA"/>
          </a:p>
        </p:txBody>
      </p:sp>
    </p:spTree>
    <p:extLst>
      <p:ext uri="{BB962C8B-B14F-4D97-AF65-F5344CB8AC3E}">
        <p14:creationId xmlns:p14="http://schemas.microsoft.com/office/powerpoint/2010/main" val="3551173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5E16-B51C-40A3-8E24-8EEEF04DD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F37F9D91-6BB2-43DD-9916-C62E69E3E5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110D3565-8C18-4D8C-9EF4-92F9634A5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FFF923-840B-48EF-B610-523E48B52F17}"/>
              </a:ext>
            </a:extLst>
          </p:cNvPr>
          <p:cNvSpPr>
            <a:spLocks noGrp="1"/>
          </p:cNvSpPr>
          <p:nvPr>
            <p:ph type="dt" sz="half" idx="10"/>
          </p:nvPr>
        </p:nvSpPr>
        <p:spPr/>
        <p:txBody>
          <a:bodyPr/>
          <a:lstStyle/>
          <a:p>
            <a:fld id="{A91A0322-7740-4A54-9ACB-E760F5C8B6EA}" type="datetimeFigureOut">
              <a:rPr lang="en-ZA" smtClean="0"/>
              <a:t>2021/07/09</a:t>
            </a:fld>
            <a:endParaRPr lang="en-ZA"/>
          </a:p>
        </p:txBody>
      </p:sp>
      <p:sp>
        <p:nvSpPr>
          <p:cNvPr id="6" name="Footer Placeholder 5">
            <a:extLst>
              <a:ext uri="{FF2B5EF4-FFF2-40B4-BE49-F238E27FC236}">
                <a16:creationId xmlns:a16="http://schemas.microsoft.com/office/drawing/2014/main" id="{97485B06-03F4-4C57-9270-DF0534550E1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94338EE-7F5E-4E18-9B19-448FFF10EB71}"/>
              </a:ext>
            </a:extLst>
          </p:cNvPr>
          <p:cNvSpPr>
            <a:spLocks noGrp="1"/>
          </p:cNvSpPr>
          <p:nvPr>
            <p:ph type="sldNum" sz="quarter" idx="12"/>
          </p:nvPr>
        </p:nvSpPr>
        <p:spPr/>
        <p:txBody>
          <a:bodyPr/>
          <a:lstStyle/>
          <a:p>
            <a:fld id="{B5B7871D-F4EB-44E5-A57E-6A02258E53A5}" type="slidenum">
              <a:rPr lang="en-ZA" smtClean="0"/>
              <a:t>‹#›</a:t>
            </a:fld>
            <a:endParaRPr lang="en-ZA"/>
          </a:p>
        </p:txBody>
      </p:sp>
    </p:spTree>
    <p:extLst>
      <p:ext uri="{BB962C8B-B14F-4D97-AF65-F5344CB8AC3E}">
        <p14:creationId xmlns:p14="http://schemas.microsoft.com/office/powerpoint/2010/main" val="298688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7/9/2021</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412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7D01-9FF3-4739-A188-0C2823908A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EC1E249-1822-4F57-9AB1-7BC633178A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A1D88BA-FA9A-4499-A77F-E025E056C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0CAA65-A3B3-43BF-B60D-FCF8E9EC9B96}"/>
              </a:ext>
            </a:extLst>
          </p:cNvPr>
          <p:cNvSpPr>
            <a:spLocks noGrp="1"/>
          </p:cNvSpPr>
          <p:nvPr>
            <p:ph type="dt" sz="half" idx="10"/>
          </p:nvPr>
        </p:nvSpPr>
        <p:spPr/>
        <p:txBody>
          <a:bodyPr/>
          <a:lstStyle/>
          <a:p>
            <a:fld id="{A91A0322-7740-4A54-9ACB-E760F5C8B6EA}" type="datetimeFigureOut">
              <a:rPr lang="en-ZA" smtClean="0"/>
              <a:t>2021/07/09</a:t>
            </a:fld>
            <a:endParaRPr lang="en-ZA"/>
          </a:p>
        </p:txBody>
      </p:sp>
      <p:sp>
        <p:nvSpPr>
          <p:cNvPr id="6" name="Footer Placeholder 5">
            <a:extLst>
              <a:ext uri="{FF2B5EF4-FFF2-40B4-BE49-F238E27FC236}">
                <a16:creationId xmlns:a16="http://schemas.microsoft.com/office/drawing/2014/main" id="{2E57558F-BDD9-4B7A-B171-7E26DD64F42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18F33F5-2C51-4344-B24B-BFE9798235B4}"/>
              </a:ext>
            </a:extLst>
          </p:cNvPr>
          <p:cNvSpPr>
            <a:spLocks noGrp="1"/>
          </p:cNvSpPr>
          <p:nvPr>
            <p:ph type="sldNum" sz="quarter" idx="12"/>
          </p:nvPr>
        </p:nvSpPr>
        <p:spPr/>
        <p:txBody>
          <a:bodyPr/>
          <a:lstStyle/>
          <a:p>
            <a:fld id="{B5B7871D-F4EB-44E5-A57E-6A02258E53A5}" type="slidenum">
              <a:rPr lang="en-ZA" smtClean="0"/>
              <a:t>‹#›</a:t>
            </a:fld>
            <a:endParaRPr lang="en-ZA"/>
          </a:p>
        </p:txBody>
      </p:sp>
    </p:spTree>
    <p:extLst>
      <p:ext uri="{BB962C8B-B14F-4D97-AF65-F5344CB8AC3E}">
        <p14:creationId xmlns:p14="http://schemas.microsoft.com/office/powerpoint/2010/main" val="310765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D7FE9-88B0-4400-83BC-D803D5AF1E15}"/>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EF1785F-C3E2-4B28-8D7B-BE227FAB2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EC635C-220A-4FC4-A998-E2109D2799CD}"/>
              </a:ext>
            </a:extLst>
          </p:cNvPr>
          <p:cNvSpPr>
            <a:spLocks noGrp="1"/>
          </p:cNvSpPr>
          <p:nvPr>
            <p:ph type="dt" sz="half" idx="10"/>
          </p:nvPr>
        </p:nvSpPr>
        <p:spPr/>
        <p:txBody>
          <a:bodyPr/>
          <a:lstStyle/>
          <a:p>
            <a:fld id="{A91A0322-7740-4A54-9ACB-E760F5C8B6EA}" type="datetimeFigureOut">
              <a:rPr lang="en-ZA" smtClean="0"/>
              <a:t>2021/07/09</a:t>
            </a:fld>
            <a:endParaRPr lang="en-ZA"/>
          </a:p>
        </p:txBody>
      </p:sp>
      <p:sp>
        <p:nvSpPr>
          <p:cNvPr id="5" name="Footer Placeholder 4">
            <a:extLst>
              <a:ext uri="{FF2B5EF4-FFF2-40B4-BE49-F238E27FC236}">
                <a16:creationId xmlns:a16="http://schemas.microsoft.com/office/drawing/2014/main" id="{8B69B1A6-AB3B-4311-A347-2644AA14A1C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F35B4F9-8E15-4321-B7BB-5AF419FE365F}"/>
              </a:ext>
            </a:extLst>
          </p:cNvPr>
          <p:cNvSpPr>
            <a:spLocks noGrp="1"/>
          </p:cNvSpPr>
          <p:nvPr>
            <p:ph type="sldNum" sz="quarter" idx="12"/>
          </p:nvPr>
        </p:nvSpPr>
        <p:spPr/>
        <p:txBody>
          <a:bodyPr/>
          <a:lstStyle/>
          <a:p>
            <a:fld id="{B5B7871D-F4EB-44E5-A57E-6A02258E53A5}" type="slidenum">
              <a:rPr lang="en-ZA" smtClean="0"/>
              <a:t>‹#›</a:t>
            </a:fld>
            <a:endParaRPr lang="en-ZA"/>
          </a:p>
        </p:txBody>
      </p:sp>
    </p:spTree>
    <p:extLst>
      <p:ext uri="{BB962C8B-B14F-4D97-AF65-F5344CB8AC3E}">
        <p14:creationId xmlns:p14="http://schemas.microsoft.com/office/powerpoint/2010/main" val="583839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13C8A-1C39-43FE-9203-15C129E537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86C4776-DCCA-4602-8B72-2D62DE2F41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31C6810-5DD4-4611-95A8-4E7BB808DC09}"/>
              </a:ext>
            </a:extLst>
          </p:cNvPr>
          <p:cNvSpPr>
            <a:spLocks noGrp="1"/>
          </p:cNvSpPr>
          <p:nvPr>
            <p:ph type="dt" sz="half" idx="10"/>
          </p:nvPr>
        </p:nvSpPr>
        <p:spPr/>
        <p:txBody>
          <a:bodyPr/>
          <a:lstStyle/>
          <a:p>
            <a:fld id="{A91A0322-7740-4A54-9ACB-E760F5C8B6EA}" type="datetimeFigureOut">
              <a:rPr lang="en-ZA" smtClean="0"/>
              <a:t>2021/07/09</a:t>
            </a:fld>
            <a:endParaRPr lang="en-ZA"/>
          </a:p>
        </p:txBody>
      </p:sp>
      <p:sp>
        <p:nvSpPr>
          <p:cNvPr id="5" name="Footer Placeholder 4">
            <a:extLst>
              <a:ext uri="{FF2B5EF4-FFF2-40B4-BE49-F238E27FC236}">
                <a16:creationId xmlns:a16="http://schemas.microsoft.com/office/drawing/2014/main" id="{8F45CD78-8EBA-4670-9B31-36649A3985E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0C91DD5-64E7-4E80-A275-50BFF3EDD29D}"/>
              </a:ext>
            </a:extLst>
          </p:cNvPr>
          <p:cNvSpPr>
            <a:spLocks noGrp="1"/>
          </p:cNvSpPr>
          <p:nvPr>
            <p:ph type="sldNum" sz="quarter" idx="12"/>
          </p:nvPr>
        </p:nvSpPr>
        <p:spPr/>
        <p:txBody>
          <a:bodyPr/>
          <a:lstStyle/>
          <a:p>
            <a:fld id="{B5B7871D-F4EB-44E5-A57E-6A02258E53A5}" type="slidenum">
              <a:rPr lang="en-ZA" smtClean="0"/>
              <a:t>‹#›</a:t>
            </a:fld>
            <a:endParaRPr lang="en-ZA"/>
          </a:p>
        </p:txBody>
      </p:sp>
    </p:spTree>
    <p:extLst>
      <p:ext uri="{BB962C8B-B14F-4D97-AF65-F5344CB8AC3E}">
        <p14:creationId xmlns:p14="http://schemas.microsoft.com/office/powerpoint/2010/main" val="81652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7/9/2021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23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7/9/2021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05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7/9/2021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53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7/9/2021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23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7/9/2021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51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7/9/2021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83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7/9/2021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14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1.jpeg"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7/9/2021</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28758544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27" r:id="rId5"/>
    <p:sldLayoutId id="2147483732" r:id="rId6"/>
    <p:sldLayoutId id="2147483728" r:id="rId7"/>
    <p:sldLayoutId id="2147483729" r:id="rId8"/>
    <p:sldLayoutId id="2147483730" r:id="rId9"/>
    <p:sldLayoutId id="2147483731" r:id="rId10"/>
    <p:sldLayoutId id="2147483733"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F622F6-6E1B-4494-B933-50185413F9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09C1BA6-10EC-4D13-85BD-1985C6642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5D5BB03-0446-41C6-A22C-75C8C85C7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A0322-7740-4A54-9ACB-E760F5C8B6EA}" type="datetimeFigureOut">
              <a:rPr lang="en-ZA" smtClean="0"/>
              <a:t>2021/07/09</a:t>
            </a:fld>
            <a:endParaRPr lang="en-ZA"/>
          </a:p>
        </p:txBody>
      </p:sp>
      <p:sp>
        <p:nvSpPr>
          <p:cNvPr id="5" name="Footer Placeholder 4">
            <a:extLst>
              <a:ext uri="{FF2B5EF4-FFF2-40B4-BE49-F238E27FC236}">
                <a16:creationId xmlns:a16="http://schemas.microsoft.com/office/drawing/2014/main" id="{DADBE30B-7226-48E1-84FB-D7BC984AA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DB534307-A02D-4EF1-8815-B3A21023CB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7871D-F4EB-44E5-A57E-6A02258E53A5}" type="slidenum">
              <a:rPr lang="en-ZA" smtClean="0"/>
              <a:t>‹#›</a:t>
            </a:fld>
            <a:endParaRPr lang="en-ZA"/>
          </a:p>
        </p:txBody>
      </p:sp>
    </p:spTree>
    <p:extLst>
      <p:ext uri="{BB962C8B-B14F-4D97-AF65-F5344CB8AC3E}">
        <p14:creationId xmlns:p14="http://schemas.microsoft.com/office/powerpoint/2010/main" val="256188208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2.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13.xml" /><Relationship Id="rId4" Type="http://schemas.openxmlformats.org/officeDocument/2006/relationships/image" Target="../media/image16.png" /></Relationships>
</file>

<file path=ppt/slides/_rels/slide1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sv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 /><Relationship Id="rId2" Type="http://schemas.openxmlformats.org/officeDocument/2006/relationships/diagramData" Target="../diagrams/data6.xml" /><Relationship Id="rId1" Type="http://schemas.openxmlformats.org/officeDocument/2006/relationships/slideLayout" Target="../slideLayouts/slideLayout2.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2.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 /><Relationship Id="rId2" Type="http://schemas.openxmlformats.org/officeDocument/2006/relationships/diagramData" Target="../diagrams/data8.xml" /><Relationship Id="rId1" Type="http://schemas.openxmlformats.org/officeDocument/2006/relationships/slideLayout" Target="../slideLayouts/slideLayout2.xml" /><Relationship Id="rId6" Type="http://schemas.microsoft.com/office/2007/relationships/diagramDrawing" Target="../diagrams/drawing8.xml" /><Relationship Id="rId5" Type="http://schemas.openxmlformats.org/officeDocument/2006/relationships/diagramColors" Target="../diagrams/colors8.xml" /><Relationship Id="rId4" Type="http://schemas.openxmlformats.org/officeDocument/2006/relationships/diagramQuickStyle" Target="../diagrams/quickStyle8.xml" /></Relationships>
</file>

<file path=ppt/slides/_rels/slide31.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png" /><Relationship Id="rId1" Type="http://schemas.openxmlformats.org/officeDocument/2006/relationships/slideLayout" Target="../slideLayouts/slideLayout2.xml" /><Relationship Id="rId4" Type="http://schemas.openxmlformats.org/officeDocument/2006/relationships/image" Target="../media/image31.jpeg" /></Relationships>
</file>

<file path=ppt/slides/_rels/slide39.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9F8A656C-0806-4677-A38B-DA5DF0F3C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3">
            <a:extLst>
              <a:ext uri="{FF2B5EF4-FFF2-40B4-BE49-F238E27FC236}">
                <a16:creationId xmlns:a16="http://schemas.microsoft.com/office/drawing/2014/main" id="{B05FFA50-6E5E-41D3-8903-3CFD53EC83A3}"/>
              </a:ext>
            </a:extLst>
          </p:cNvPr>
          <p:cNvPicPr>
            <a:picLocks noChangeAspect="1"/>
          </p:cNvPicPr>
          <p:nvPr/>
        </p:nvPicPr>
        <p:blipFill rotWithShape="1">
          <a:blip r:embed="rId2">
            <a:alphaModFix amt="55000"/>
          </a:blip>
          <a:srcRect t="13010" b="28548"/>
          <a:stretch/>
        </p:blipFill>
        <p:spPr>
          <a:xfrm>
            <a:off x="20" y="10"/>
            <a:ext cx="12191980" cy="6857990"/>
          </a:xfrm>
          <a:prstGeom prst="rect">
            <a:avLst/>
          </a:prstGeom>
        </p:spPr>
      </p:pic>
      <p:sp>
        <p:nvSpPr>
          <p:cNvPr id="17" name="Rectangle: Rounded Corners 10">
            <a:extLst>
              <a:ext uri="{FF2B5EF4-FFF2-40B4-BE49-F238E27FC236}">
                <a16:creationId xmlns:a16="http://schemas.microsoft.com/office/drawing/2014/main" id="{9BEF8C6D-8BB3-473A-9607-D7381CC5C0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7537" y="643467"/>
            <a:ext cx="5520995" cy="5215839"/>
          </a:xfrm>
          <a:prstGeom prst="roundRect">
            <a:avLst>
              <a:gd name="adj" fmla="val 265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BC882C-F643-4E26-BD07-62FA1FEF408B}"/>
              </a:ext>
            </a:extLst>
          </p:cNvPr>
          <p:cNvSpPr>
            <a:spLocks noGrp="1"/>
          </p:cNvSpPr>
          <p:nvPr>
            <p:ph type="ctrTitle"/>
          </p:nvPr>
        </p:nvSpPr>
        <p:spPr>
          <a:xfrm>
            <a:off x="6257047" y="795509"/>
            <a:ext cx="5037616" cy="3011340"/>
          </a:xfrm>
        </p:spPr>
        <p:style>
          <a:lnRef idx="1">
            <a:schemeClr val="accent2"/>
          </a:lnRef>
          <a:fillRef idx="3">
            <a:schemeClr val="accent2"/>
          </a:fillRef>
          <a:effectRef idx="2">
            <a:schemeClr val="accent2"/>
          </a:effectRef>
          <a:fontRef idx="minor">
            <a:schemeClr val="lt1"/>
          </a:fontRef>
        </p:style>
        <p:txBody>
          <a:bodyPr>
            <a:normAutofit/>
          </a:bodyPr>
          <a:lstStyle/>
          <a:p>
            <a:r>
              <a:rPr lang="en-US" sz="4200" dirty="0"/>
              <a:t>BASICS OF RADIOPHARMACY</a:t>
            </a:r>
            <a:endParaRPr lang="en-KE" sz="4200" dirty="0"/>
          </a:p>
        </p:txBody>
      </p:sp>
      <p:sp>
        <p:nvSpPr>
          <p:cNvPr id="3" name="Subtitle 2">
            <a:extLst>
              <a:ext uri="{FF2B5EF4-FFF2-40B4-BE49-F238E27FC236}">
                <a16:creationId xmlns:a16="http://schemas.microsoft.com/office/drawing/2014/main" id="{9FBCB318-7998-499E-AB41-BC1AE77F87E7}"/>
              </a:ext>
            </a:extLst>
          </p:cNvPr>
          <p:cNvSpPr>
            <a:spLocks noGrp="1"/>
          </p:cNvSpPr>
          <p:nvPr>
            <p:ph type="subTitle" idx="1"/>
          </p:nvPr>
        </p:nvSpPr>
        <p:spPr>
          <a:xfrm>
            <a:off x="6257047" y="3898924"/>
            <a:ext cx="5037616" cy="1777878"/>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b="1" dirty="0">
                <a:solidFill>
                  <a:schemeClr val="tx1"/>
                </a:solidFill>
              </a:rPr>
              <a:t>Dr Elizabeth Itotia</a:t>
            </a:r>
          </a:p>
          <a:p>
            <a:r>
              <a:rPr lang="en-US" b="1" dirty="0">
                <a:solidFill>
                  <a:schemeClr val="tx1"/>
                </a:solidFill>
              </a:rPr>
              <a:t>Radiopharmacist, KUTRRH</a:t>
            </a:r>
            <a:endParaRPr lang="en-KE" b="1" dirty="0">
              <a:solidFill>
                <a:schemeClr val="tx1"/>
              </a:solidFill>
            </a:endParaRPr>
          </a:p>
        </p:txBody>
      </p:sp>
      <p:sp>
        <p:nvSpPr>
          <p:cNvPr id="18" name="Arc 12">
            <a:extLst>
              <a:ext uri="{FF2B5EF4-FFF2-40B4-BE49-F238E27FC236}">
                <a16:creationId xmlns:a16="http://schemas.microsoft.com/office/drawing/2014/main" id="{DCFDFFB9-D302-4A05-A770-D33232254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6764" y="906791"/>
            <a:ext cx="2987899" cy="2987899"/>
          </a:xfrm>
          <a:prstGeom prst="arc">
            <a:avLst>
              <a:gd name="adj1" fmla="val 16200000"/>
              <a:gd name="adj2" fmla="val 114657"/>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16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rc 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3F5875-47DF-4855-A65C-2F58327A0B88}"/>
              </a:ext>
            </a:extLst>
          </p:cNvPr>
          <p:cNvSpPr>
            <a:spLocks noGrp="1"/>
          </p:cNvSpPr>
          <p:nvPr>
            <p:ph type="title"/>
          </p:nvPr>
        </p:nvSpPr>
        <p:spPr>
          <a:xfrm>
            <a:off x="7474281" y="1396686"/>
            <a:ext cx="3240506" cy="4064628"/>
          </a:xfrm>
        </p:spPr>
        <p:txBody>
          <a:bodyPr>
            <a:normAutofit/>
          </a:bodyPr>
          <a:lstStyle/>
          <a:p>
            <a:r>
              <a:rPr lang="en-US" sz="2200" dirty="0">
                <a:solidFill>
                  <a:srgbClr val="FFFFFF"/>
                </a:solidFill>
              </a:rPr>
              <a:t>Production of radiopharmaceuticals</a:t>
            </a:r>
            <a:endParaRPr lang="en-KE" sz="2200" dirty="0">
              <a:solidFill>
                <a:srgbClr val="FFFFFF"/>
              </a:solidFill>
            </a:endParaRPr>
          </a:p>
        </p:txBody>
      </p:sp>
      <p:sp>
        <p:nvSpPr>
          <p:cNvPr id="30" name="Content Placeholder 2">
            <a:extLst>
              <a:ext uri="{FF2B5EF4-FFF2-40B4-BE49-F238E27FC236}">
                <a16:creationId xmlns:a16="http://schemas.microsoft.com/office/drawing/2014/main" id="{A22D3809-40C0-4234-8F9F-DC41EA5187F7}"/>
              </a:ext>
            </a:extLst>
          </p:cNvPr>
          <p:cNvSpPr>
            <a:spLocks noGrp="1"/>
          </p:cNvSpPr>
          <p:nvPr>
            <p:ph idx="1"/>
          </p:nvPr>
        </p:nvSpPr>
        <p:spPr>
          <a:xfrm>
            <a:off x="838200" y="1461360"/>
            <a:ext cx="5536397" cy="3935281"/>
          </a:xfrm>
        </p:spPr>
        <p:txBody>
          <a:bodyPr>
            <a:normAutofit/>
          </a:bodyPr>
          <a:lstStyle/>
          <a:p>
            <a:r>
              <a:rPr lang="en-GB" sz="2200" dirty="0">
                <a:latin typeface="Bodoni MT" panose="02070603080606020203" pitchFamily="18" charset="0"/>
              </a:rPr>
              <a:t>Daily operation of a nuclear pharmacy involves; </a:t>
            </a:r>
          </a:p>
          <a:p>
            <a:r>
              <a:rPr lang="en-GB" sz="2200" dirty="0">
                <a:latin typeface="Bodoni MT" panose="02070603080606020203" pitchFamily="18" charset="0"/>
              </a:rPr>
              <a:t>a</a:t>
            </a:r>
            <a:r>
              <a:rPr lang="en-GB" sz="2200" dirty="0">
                <a:latin typeface="Bodoni MT" panose="02070603080606020203" pitchFamily="18" charset="0"/>
                <a:sym typeface="Wingdings" panose="05000000000000000000" pitchFamily="2" charset="2"/>
              </a:rPr>
              <a:t>)</a:t>
            </a:r>
            <a:r>
              <a:rPr lang="en-GB" sz="2200" dirty="0">
                <a:latin typeface="Bodoni MT" panose="02070603080606020203" pitchFamily="18" charset="0"/>
              </a:rPr>
              <a:t>Receipt of radioactive and non-radioactive materials (</a:t>
            </a:r>
            <a:r>
              <a:rPr lang="en-GB" sz="2200" dirty="0" err="1">
                <a:latin typeface="Bodoni MT" panose="02070603080606020203" pitchFamily="18" charset="0"/>
              </a:rPr>
              <a:t>eg</a:t>
            </a:r>
            <a:r>
              <a:rPr lang="en-GB" sz="2200" dirty="0">
                <a:latin typeface="Bodoni MT" panose="02070603080606020203" pitchFamily="18" charset="0"/>
              </a:rPr>
              <a:t> cold kits)</a:t>
            </a:r>
          </a:p>
          <a:p>
            <a:r>
              <a:rPr lang="en-GB" sz="2200" dirty="0">
                <a:latin typeface="Bodoni MT" panose="02070603080606020203" pitchFamily="18" charset="0"/>
              </a:rPr>
              <a:t>b) Preparation of the radiopharmaceutical</a:t>
            </a:r>
          </a:p>
          <a:p>
            <a:r>
              <a:rPr lang="en-GB" sz="2200" dirty="0">
                <a:latin typeface="Bodoni MT" panose="02070603080606020203" pitchFamily="18" charset="0"/>
              </a:rPr>
              <a:t>c) Quality control of the radiopharmaceutical</a:t>
            </a:r>
          </a:p>
          <a:p>
            <a:r>
              <a:rPr lang="en-GB" sz="2200" dirty="0">
                <a:latin typeface="Bodoni MT" panose="02070603080606020203" pitchFamily="18" charset="0"/>
              </a:rPr>
              <a:t>d) Dispensing of the radiopharmaceuticals </a:t>
            </a:r>
          </a:p>
          <a:p>
            <a:r>
              <a:rPr lang="en-GB" sz="2200" dirty="0">
                <a:latin typeface="Bodoni MT" panose="02070603080606020203" pitchFamily="18" charset="0"/>
              </a:rPr>
              <a:t>e) Radioactive waste disposal and infectious waste disposal</a:t>
            </a:r>
          </a:p>
          <a:p>
            <a:endParaRPr lang="en-KE" sz="2200" dirty="0"/>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06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69C96C-640B-41E4-94D8-720B05513F21}"/>
              </a:ext>
            </a:extLst>
          </p:cNvPr>
          <p:cNvSpPr>
            <a:spLocks noGrp="1"/>
          </p:cNvSpPr>
          <p:nvPr>
            <p:ph type="title"/>
          </p:nvPr>
        </p:nvSpPr>
        <p:spPr>
          <a:xfrm>
            <a:off x="838200" y="643467"/>
            <a:ext cx="2951205" cy="5571066"/>
          </a:xfrm>
        </p:spPr>
        <p:txBody>
          <a:bodyPr>
            <a:normAutofit/>
          </a:bodyPr>
          <a:lstStyle/>
          <a:p>
            <a:r>
              <a:rPr lang="en-US" sz="1900" dirty="0">
                <a:solidFill>
                  <a:srgbClr val="FFFFFF"/>
                </a:solidFill>
              </a:rPr>
              <a:t>Methods of production of radiopharmaceuticals</a:t>
            </a:r>
            <a:endParaRPr lang="en-KE" sz="1900" dirty="0">
              <a:solidFill>
                <a:srgbClr val="FFFFFF"/>
              </a:solidFill>
            </a:endParaRPr>
          </a:p>
        </p:txBody>
      </p:sp>
      <p:sp>
        <p:nvSpPr>
          <p:cNvPr id="13"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A4E65A3-EC1B-4998-BF45-2ED7CFDFA493}"/>
              </a:ext>
            </a:extLst>
          </p:cNvPr>
          <p:cNvGraphicFramePr>
            <a:graphicFrameLocks noGrp="1"/>
          </p:cNvGraphicFramePr>
          <p:nvPr>
            <p:ph idx="1"/>
            <p:extLst>
              <p:ext uri="{D42A27DB-BD31-4B8C-83A1-F6EECF244321}">
                <p14:modId xmlns:p14="http://schemas.microsoft.com/office/powerpoint/2010/main" val="1061095808"/>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3501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726A4-B448-443F-9B93-AD15E47BD542}"/>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CYCLOTRON</a:t>
            </a:r>
          </a:p>
        </p:txBody>
      </p:sp>
      <p:cxnSp>
        <p:nvCxnSpPr>
          <p:cNvPr id="27"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2298C6D5-030B-4785-9E3E-5CD595DF7C16}"/>
              </a:ext>
            </a:extLst>
          </p:cNvPr>
          <p:cNvPicPr>
            <a:picLocks noGrp="1" noChangeAspect="1"/>
          </p:cNvPicPr>
          <p:nvPr>
            <p:ph idx="1"/>
          </p:nvPr>
        </p:nvPicPr>
        <p:blipFill>
          <a:blip r:embed="rId2"/>
          <a:stretch>
            <a:fillRect/>
          </a:stretch>
        </p:blipFill>
        <p:spPr>
          <a:xfrm>
            <a:off x="830360" y="2426818"/>
            <a:ext cx="4458331" cy="3997637"/>
          </a:xfrm>
          <a:prstGeom prst="rect">
            <a:avLst/>
          </a:prstGeom>
        </p:spPr>
      </p:pic>
      <p:cxnSp>
        <p:nvCxnSpPr>
          <p:cNvPr id="28" name="Straight Connector 2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26B3C91-21BD-4AF0-946C-7079BC14D21E}"/>
              </a:ext>
            </a:extLst>
          </p:cNvPr>
          <p:cNvPicPr>
            <a:picLocks noChangeAspect="1"/>
          </p:cNvPicPr>
          <p:nvPr/>
        </p:nvPicPr>
        <p:blipFill>
          <a:blip r:embed="rId3"/>
          <a:stretch>
            <a:fillRect/>
          </a:stretch>
        </p:blipFill>
        <p:spPr>
          <a:xfrm>
            <a:off x="6774449" y="2426818"/>
            <a:ext cx="4797164" cy="3997637"/>
          </a:xfrm>
          <a:prstGeom prst="rect">
            <a:avLst/>
          </a:prstGeom>
        </p:spPr>
      </p:pic>
    </p:spTree>
    <p:extLst>
      <p:ext uri="{BB962C8B-B14F-4D97-AF65-F5344CB8AC3E}">
        <p14:creationId xmlns:p14="http://schemas.microsoft.com/office/powerpoint/2010/main" val="324466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3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527FC-265B-42D6-9146-38A09674C6D5}"/>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                                  HOT CELL</a:t>
            </a:r>
          </a:p>
        </p:txBody>
      </p:sp>
      <p:sp>
        <p:nvSpPr>
          <p:cNvPr id="7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Radiopharmaceutical production hall">
            <a:extLst>
              <a:ext uri="{FF2B5EF4-FFF2-40B4-BE49-F238E27FC236}">
                <a16:creationId xmlns:a16="http://schemas.microsoft.com/office/drawing/2014/main" id="{57743F1F-EF66-4F2C-B38A-C282BC70DA9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119"/>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099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Content Placeholder 10">
            <a:extLst>
              <a:ext uri="{FF2B5EF4-FFF2-40B4-BE49-F238E27FC236}">
                <a16:creationId xmlns:a16="http://schemas.microsoft.com/office/drawing/2014/main" id="{73BE9B71-37A5-4E2F-AF9F-3394398E5BA6}"/>
              </a:ext>
            </a:extLst>
          </p:cNvPr>
          <p:cNvSpPr>
            <a:spLocks noGrp="1"/>
          </p:cNvSpPr>
          <p:nvPr>
            <p:ph idx="1"/>
          </p:nvPr>
        </p:nvSpPr>
        <p:spPr>
          <a:xfrm>
            <a:off x="1139635" y="2546161"/>
            <a:ext cx="3200451" cy="2985929"/>
          </a:xfrm>
        </p:spPr>
        <p:txBody>
          <a:bodyPr anchor="t">
            <a:normAutofit/>
          </a:bodyPr>
          <a:lstStyle/>
          <a:p>
            <a:r>
              <a:rPr lang="en-US" sz="2400">
                <a:solidFill>
                  <a:srgbClr val="FEFFFF"/>
                </a:solidFill>
              </a:rPr>
              <a:t>HOT CELL</a:t>
            </a:r>
          </a:p>
        </p:txBody>
      </p:sp>
      <p:pic>
        <p:nvPicPr>
          <p:cNvPr id="7" name="Content Placeholder 6">
            <a:extLst>
              <a:ext uri="{FF2B5EF4-FFF2-40B4-BE49-F238E27FC236}">
                <a16:creationId xmlns:a16="http://schemas.microsoft.com/office/drawing/2014/main" id="{9EEADD2E-3139-49FD-A891-82DB158DD3DA}"/>
              </a:ext>
            </a:extLst>
          </p:cNvPr>
          <p:cNvPicPr>
            <a:picLocks noChangeAspect="1"/>
          </p:cNvPicPr>
          <p:nvPr/>
        </p:nvPicPr>
        <p:blipFill rotWithShape="1">
          <a:blip r:embed="rId2"/>
          <a:srcRect r="3474"/>
          <a:stretch/>
        </p:blipFill>
        <p:spPr>
          <a:xfrm>
            <a:off x="4998268" y="719074"/>
            <a:ext cx="6539075" cy="5100431"/>
          </a:xfrm>
          <a:prstGeom prst="rect">
            <a:avLst/>
          </a:prstGeom>
        </p:spPr>
      </p:pic>
    </p:spTree>
    <p:extLst>
      <p:ext uri="{BB962C8B-B14F-4D97-AF65-F5344CB8AC3E}">
        <p14:creationId xmlns:p14="http://schemas.microsoft.com/office/powerpoint/2010/main" val="53260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74">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DF80E6-342E-4F0B-A854-99AF655C4421}"/>
              </a:ext>
            </a:extLst>
          </p:cNvPr>
          <p:cNvSpPr>
            <a:spLocks noGrp="1"/>
          </p:cNvSpPr>
          <p:nvPr>
            <p:ph type="title"/>
          </p:nvPr>
        </p:nvSpPr>
        <p:spPr>
          <a:xfrm>
            <a:off x="838198" y="547815"/>
            <a:ext cx="5167185" cy="1680519"/>
          </a:xfrm>
        </p:spPr>
        <p:txBody>
          <a:bodyPr>
            <a:normAutofit/>
          </a:bodyPr>
          <a:lstStyle/>
          <a:p>
            <a:r>
              <a:rPr lang="en-GB" sz="4000" b="1" dirty="0">
                <a:latin typeface="Bodoni MT" panose="02070603080606020203" pitchFamily="18" charset="0"/>
              </a:rPr>
              <a:t>Generator</a:t>
            </a:r>
            <a:endParaRPr lang="en-ZA" sz="4000" b="1" dirty="0">
              <a:latin typeface="Bodoni MT" panose="02070603080606020203" pitchFamily="18" charset="0"/>
            </a:endParaRPr>
          </a:p>
        </p:txBody>
      </p:sp>
      <p:sp>
        <p:nvSpPr>
          <p:cNvPr id="3" name="Content Placeholder 2">
            <a:extLst>
              <a:ext uri="{FF2B5EF4-FFF2-40B4-BE49-F238E27FC236}">
                <a16:creationId xmlns:a16="http://schemas.microsoft.com/office/drawing/2014/main" id="{D0E871A0-CC8F-4453-9E4D-D3E3D9FC7A37}"/>
              </a:ext>
            </a:extLst>
          </p:cNvPr>
          <p:cNvSpPr>
            <a:spLocks noGrp="1"/>
          </p:cNvSpPr>
          <p:nvPr>
            <p:ph idx="1"/>
          </p:nvPr>
        </p:nvSpPr>
        <p:spPr>
          <a:xfrm>
            <a:off x="6186619" y="547815"/>
            <a:ext cx="5178960" cy="1680519"/>
          </a:xfrm>
        </p:spPr>
        <p:txBody>
          <a:bodyPr anchor="ctr">
            <a:normAutofit/>
          </a:bodyPr>
          <a:lstStyle/>
          <a:p>
            <a:r>
              <a:rPr lang="en-US" sz="4000" b="1" dirty="0">
                <a:latin typeface="Bodoni MT" panose="02070603080606020203" pitchFamily="18" charset="0"/>
              </a:rPr>
              <a:t>Nuclear reactor plant</a:t>
            </a:r>
            <a:endParaRPr lang="en-KE" sz="4000" b="1" dirty="0">
              <a:latin typeface="Bodoni MT" panose="02070603080606020203" pitchFamily="18" charset="0"/>
            </a:endParaRPr>
          </a:p>
        </p:txBody>
      </p:sp>
      <p:pic>
        <p:nvPicPr>
          <p:cNvPr id="3076" name="Picture 4" descr="Technetium-99m generators | MrReid.org">
            <a:extLst>
              <a:ext uri="{FF2B5EF4-FFF2-40B4-BE49-F238E27FC236}">
                <a16:creationId xmlns:a16="http://schemas.microsoft.com/office/drawing/2014/main" id="{31AF3D49-23AC-4CB9-BA84-68E245288C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3666" y="2421924"/>
            <a:ext cx="2416249" cy="371114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AE says its first nuclear reactor complete">
            <a:extLst>
              <a:ext uri="{FF2B5EF4-FFF2-40B4-BE49-F238E27FC236}">
                <a16:creationId xmlns:a16="http://schemas.microsoft.com/office/drawing/2014/main" id="{5ADB7273-B340-46E9-8A67-78D7C9F7A1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98394" y="2693134"/>
            <a:ext cx="5167185" cy="316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55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5F3FCE-DB89-4767-B573-0D2081E79E31}"/>
              </a:ext>
            </a:extLst>
          </p:cNvPr>
          <p:cNvSpPr>
            <a:spLocks noGrp="1"/>
          </p:cNvSpPr>
          <p:nvPr>
            <p:ph type="title"/>
          </p:nvPr>
        </p:nvSpPr>
        <p:spPr>
          <a:xfrm>
            <a:off x="838200" y="643467"/>
            <a:ext cx="2951205" cy="5571066"/>
          </a:xfrm>
        </p:spPr>
        <p:txBody>
          <a:bodyPr>
            <a:normAutofit/>
          </a:bodyPr>
          <a:lstStyle/>
          <a:p>
            <a:r>
              <a:rPr lang="en-US" sz="1600">
                <a:solidFill>
                  <a:srgbClr val="FFFFFF"/>
                </a:solidFill>
              </a:rPr>
              <a:t>PRODUCTION OF RADIOPHARMACEUTICALS</a:t>
            </a:r>
            <a:endParaRPr lang="en-KE" sz="1600">
              <a:solidFill>
                <a:srgbClr val="FFFFFF"/>
              </a:solidFill>
            </a:endParaRPr>
          </a:p>
        </p:txBody>
      </p:sp>
      <p:sp>
        <p:nvSpPr>
          <p:cNvPr id="13"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7446D86-CC6A-40AC-B1C4-3D580119550A}"/>
              </a:ext>
            </a:extLst>
          </p:cNvPr>
          <p:cNvGraphicFramePr>
            <a:graphicFrameLocks noGrp="1"/>
          </p:cNvGraphicFramePr>
          <p:nvPr>
            <p:ph idx="1"/>
            <p:extLst>
              <p:ext uri="{D42A27DB-BD31-4B8C-83A1-F6EECF244321}">
                <p14:modId xmlns:p14="http://schemas.microsoft.com/office/powerpoint/2010/main" val="181199805"/>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801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9">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21">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E84A2C-DB22-4010-A2EC-532A81D521A3}"/>
              </a:ext>
            </a:extLst>
          </p:cNvPr>
          <p:cNvSpPr>
            <a:spLocks noGrp="1"/>
          </p:cNvSpPr>
          <p:nvPr>
            <p:ph type="title"/>
          </p:nvPr>
        </p:nvSpPr>
        <p:spPr>
          <a:xfrm>
            <a:off x="838200" y="4435052"/>
            <a:ext cx="3093720" cy="1645920"/>
          </a:xfrm>
        </p:spPr>
        <p:txBody>
          <a:bodyPr>
            <a:normAutofit/>
          </a:bodyPr>
          <a:lstStyle/>
          <a:p>
            <a:r>
              <a:rPr lang="en-US" sz="2400">
                <a:latin typeface="Bodoni MT" panose="02070603080606020203" pitchFamily="18" charset="0"/>
              </a:rPr>
              <a:t>RADIOPHARMACY</a:t>
            </a:r>
            <a:endParaRPr lang="en-KE" sz="2400">
              <a:latin typeface="Bodoni MT" panose="02070603080606020203" pitchFamily="18" charset="0"/>
            </a:endParaRPr>
          </a:p>
        </p:txBody>
      </p:sp>
      <p:pic>
        <p:nvPicPr>
          <p:cNvPr id="6" name="Picture 5">
            <a:extLst>
              <a:ext uri="{FF2B5EF4-FFF2-40B4-BE49-F238E27FC236}">
                <a16:creationId xmlns:a16="http://schemas.microsoft.com/office/drawing/2014/main" id="{649965E8-FB06-45E2-9ADF-BD2EB9E5F327}"/>
              </a:ext>
            </a:extLst>
          </p:cNvPr>
          <p:cNvPicPr>
            <a:picLocks noChangeAspect="1"/>
          </p:cNvPicPr>
          <p:nvPr/>
        </p:nvPicPr>
        <p:blipFill rotWithShape="1">
          <a:blip r:embed="rId2"/>
          <a:srcRect l="8605" r="11139" b="1"/>
          <a:stretch/>
        </p:blipFill>
        <p:spPr>
          <a:xfrm>
            <a:off x="20" y="-6"/>
            <a:ext cx="3931900" cy="4005072"/>
          </a:xfrm>
          <a:prstGeom prst="rect">
            <a:avLst/>
          </a:prstGeom>
        </p:spPr>
      </p:pic>
      <p:pic>
        <p:nvPicPr>
          <p:cNvPr id="5" name="Picture 4">
            <a:extLst>
              <a:ext uri="{FF2B5EF4-FFF2-40B4-BE49-F238E27FC236}">
                <a16:creationId xmlns:a16="http://schemas.microsoft.com/office/drawing/2014/main" id="{84A5A0CE-046A-47C1-87BE-586DDD077F3C}"/>
              </a:ext>
            </a:extLst>
          </p:cNvPr>
          <p:cNvPicPr>
            <a:picLocks noChangeAspect="1"/>
          </p:cNvPicPr>
          <p:nvPr/>
        </p:nvPicPr>
        <p:blipFill rotWithShape="1">
          <a:blip r:embed="rId3"/>
          <a:srcRect l="7580" r="30080"/>
          <a:stretch/>
        </p:blipFill>
        <p:spPr>
          <a:xfrm>
            <a:off x="4130040" y="6"/>
            <a:ext cx="3931920" cy="4005071"/>
          </a:xfrm>
          <a:prstGeom prst="rect">
            <a:avLst/>
          </a:prstGeom>
        </p:spPr>
      </p:pic>
      <p:pic>
        <p:nvPicPr>
          <p:cNvPr id="4" name="Content Placeholder 3">
            <a:extLst>
              <a:ext uri="{FF2B5EF4-FFF2-40B4-BE49-F238E27FC236}">
                <a16:creationId xmlns:a16="http://schemas.microsoft.com/office/drawing/2014/main" id="{2887DD70-B16D-4E90-B90F-123FC731F36E}"/>
              </a:ext>
            </a:extLst>
          </p:cNvPr>
          <p:cNvPicPr>
            <a:picLocks noChangeAspect="1"/>
          </p:cNvPicPr>
          <p:nvPr/>
        </p:nvPicPr>
        <p:blipFill rotWithShape="1">
          <a:blip r:embed="rId4"/>
          <a:srcRect l="22319" r="4467"/>
          <a:stretch/>
        </p:blipFill>
        <p:spPr>
          <a:xfrm>
            <a:off x="8260080" y="-1"/>
            <a:ext cx="3931920" cy="4005072"/>
          </a:xfrm>
          <a:prstGeom prst="rect">
            <a:avLst/>
          </a:prstGeom>
        </p:spPr>
      </p:pic>
      <p:sp>
        <p:nvSpPr>
          <p:cNvPr id="32" name="Rectangle 23">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25">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F8EE1238-52AB-4264-98ED-BE81BADA9F3D}"/>
              </a:ext>
            </a:extLst>
          </p:cNvPr>
          <p:cNvSpPr>
            <a:spLocks noGrp="1"/>
          </p:cNvSpPr>
          <p:nvPr>
            <p:ph idx="1"/>
          </p:nvPr>
        </p:nvSpPr>
        <p:spPr>
          <a:xfrm>
            <a:off x="4380266" y="4435052"/>
            <a:ext cx="7104188" cy="1645920"/>
          </a:xfrm>
        </p:spPr>
        <p:txBody>
          <a:bodyPr anchor="ctr">
            <a:normAutofit/>
          </a:bodyPr>
          <a:lstStyle/>
          <a:p>
            <a:r>
              <a:rPr lang="en-US" sz="1800">
                <a:latin typeface="Bodoni MT" panose="02070603080606020203" pitchFamily="18" charset="0"/>
              </a:rPr>
              <a:t>Note the: lead shielding for vial syringe</a:t>
            </a:r>
          </a:p>
          <a:p>
            <a:r>
              <a:rPr lang="en-US" sz="1800">
                <a:latin typeface="Bodoni MT" panose="02070603080606020203" pitchFamily="18" charset="0"/>
              </a:rPr>
              <a:t>The work station</a:t>
            </a:r>
          </a:p>
          <a:p>
            <a:r>
              <a:rPr lang="en-US" sz="1800">
                <a:latin typeface="Bodoni MT" panose="02070603080606020203" pitchFamily="18" charset="0"/>
              </a:rPr>
              <a:t>Pigs</a:t>
            </a:r>
          </a:p>
          <a:p>
            <a:r>
              <a:rPr lang="en-US" sz="1800">
                <a:latin typeface="Bodoni MT" panose="02070603080606020203" pitchFamily="18" charset="0"/>
              </a:rPr>
              <a:t>Lead waste container</a:t>
            </a:r>
          </a:p>
        </p:txBody>
      </p:sp>
    </p:spTree>
    <p:extLst>
      <p:ext uri="{BB962C8B-B14F-4D97-AF65-F5344CB8AC3E}">
        <p14:creationId xmlns:p14="http://schemas.microsoft.com/office/powerpoint/2010/main" val="3201530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72">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8"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9"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056B6C4-6D84-4292-B21A-2429E6337805}"/>
              </a:ext>
            </a:extLst>
          </p:cNvPr>
          <p:cNvSpPr>
            <a:spLocks noGrp="1"/>
          </p:cNvSpPr>
          <p:nvPr>
            <p:ph type="title"/>
          </p:nvPr>
        </p:nvSpPr>
        <p:spPr>
          <a:xfrm>
            <a:off x="7835104" y="1213968"/>
            <a:ext cx="3220127" cy="1715106"/>
          </a:xfrm>
        </p:spPr>
        <p:txBody>
          <a:bodyPr vert="horz" lIns="91440" tIns="45720" rIns="91440" bIns="45720" rtlCol="0" anchor="b">
            <a:normAutofit/>
          </a:bodyPr>
          <a:lstStyle/>
          <a:p>
            <a:r>
              <a:rPr lang="en-US" sz="3600" b="1" kern="1200">
                <a:solidFill>
                  <a:srgbClr val="FFFFFF"/>
                </a:solidFill>
                <a:latin typeface="+mj-lt"/>
                <a:ea typeface="+mj-ea"/>
                <a:cs typeface="+mj-cs"/>
              </a:rPr>
              <a:t>WORKING BEHIND A LEAD SHIELD</a:t>
            </a:r>
          </a:p>
        </p:txBody>
      </p:sp>
      <p:pic>
        <p:nvPicPr>
          <p:cNvPr id="2050" name="Picture 2" descr="station">
            <a:extLst>
              <a:ext uri="{FF2B5EF4-FFF2-40B4-BE49-F238E27FC236}">
                <a16:creationId xmlns:a16="http://schemas.microsoft.com/office/drawing/2014/main" id="{C7B7F72A-B14F-45DE-B22F-BA0E714A9C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38" b="-1"/>
          <a:stretch/>
        </p:blipFill>
        <p:spPr bwMode="auto">
          <a:xfrm>
            <a:off x="804101" y="804101"/>
            <a:ext cx="6730556" cy="5249798"/>
          </a:xfrm>
          <a:prstGeom prst="rect">
            <a:avLst/>
          </a:prstGeom>
          <a:noFill/>
          <a:extLst>
            <a:ext uri="{909E8E84-426E-40DD-AFC4-6F175D3DCCD1}">
              <a14:hiddenFill xmlns:a14="http://schemas.microsoft.com/office/drawing/2010/main">
                <a:solidFill>
                  <a:srgbClr val="FFFFFF"/>
                </a:solidFill>
              </a14:hiddenFill>
            </a:ext>
          </a:extLst>
        </p:spPr>
      </p:pic>
      <p:sp>
        <p:nvSpPr>
          <p:cNvPr id="2060" name="Content Placeholder 2053">
            <a:extLst>
              <a:ext uri="{FF2B5EF4-FFF2-40B4-BE49-F238E27FC236}">
                <a16:creationId xmlns:a16="http://schemas.microsoft.com/office/drawing/2014/main" id="{14A51B1F-30DB-4CCB-9429-52FDDAD2AEC8}"/>
              </a:ext>
            </a:extLst>
          </p:cNvPr>
          <p:cNvSpPr>
            <a:spLocks noGrp="1"/>
          </p:cNvSpPr>
          <p:nvPr>
            <p:ph idx="1"/>
          </p:nvPr>
        </p:nvSpPr>
        <p:spPr>
          <a:xfrm>
            <a:off x="7835105" y="3072208"/>
            <a:ext cx="3264916" cy="2660684"/>
          </a:xfrm>
        </p:spPr>
        <p:txBody>
          <a:bodyPr anchor="t">
            <a:normAutofit/>
          </a:bodyPr>
          <a:lstStyle/>
          <a:p>
            <a:r>
              <a:rPr lang="en-US" sz="2000" dirty="0">
                <a:solidFill>
                  <a:srgbClr val="FFFFFF"/>
                </a:solidFill>
              </a:rPr>
              <a:t>RADIOPHARMACY SETUP</a:t>
            </a:r>
          </a:p>
        </p:txBody>
      </p:sp>
      <p:sp>
        <p:nvSpPr>
          <p:cNvPr id="81"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95872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15D8A7-18E9-4302-93A0-41CA4F45A5A2}"/>
              </a:ext>
            </a:extLst>
          </p:cNvPr>
          <p:cNvSpPr>
            <a:spLocks noGrp="1"/>
          </p:cNvSpPr>
          <p:nvPr>
            <p:ph type="title"/>
          </p:nvPr>
        </p:nvSpPr>
        <p:spPr>
          <a:xfrm>
            <a:off x="686834" y="1153572"/>
            <a:ext cx="3200400" cy="4461163"/>
          </a:xfrm>
        </p:spPr>
        <p:txBody>
          <a:bodyPr>
            <a:normAutofit/>
          </a:bodyPr>
          <a:lstStyle/>
          <a:p>
            <a:r>
              <a:rPr lang="en-GB" sz="2200" b="1">
                <a:solidFill>
                  <a:srgbClr val="FFFFFF"/>
                </a:solidFill>
              </a:rPr>
              <a:t>Examples of radiopharmaceuticals, application and method of production</a:t>
            </a:r>
            <a:endParaRPr lang="en-ZA" sz="2200" b="1">
              <a:solidFill>
                <a:srgbClr val="FFFFFF"/>
              </a:solidFill>
            </a:endParaRPr>
          </a:p>
        </p:txBody>
      </p:sp>
      <p:sp>
        <p:nvSpPr>
          <p:cNvPr id="3" name="Content Placeholder 2">
            <a:extLst>
              <a:ext uri="{FF2B5EF4-FFF2-40B4-BE49-F238E27FC236}">
                <a16:creationId xmlns:a16="http://schemas.microsoft.com/office/drawing/2014/main" id="{41558F96-3737-416A-8A72-4053B83318C4}"/>
              </a:ext>
            </a:extLst>
          </p:cNvPr>
          <p:cNvSpPr>
            <a:spLocks noGrp="1"/>
          </p:cNvSpPr>
          <p:nvPr>
            <p:ph idx="1"/>
          </p:nvPr>
        </p:nvSpPr>
        <p:spPr>
          <a:xfrm>
            <a:off x="4447308" y="591344"/>
            <a:ext cx="6906491" cy="5585619"/>
          </a:xfrm>
        </p:spPr>
        <p:txBody>
          <a:bodyPr anchor="ctr">
            <a:normAutofit/>
          </a:bodyPr>
          <a:lstStyle/>
          <a:p>
            <a:r>
              <a:rPr lang="en-GB"/>
              <a:t>Cyclotron produced </a:t>
            </a:r>
            <a:r>
              <a:rPr lang="en-GB" baseline="30000"/>
              <a:t>18</a:t>
            </a:r>
            <a:r>
              <a:rPr lang="en-GB"/>
              <a:t>F-FDG. Used for</a:t>
            </a:r>
            <a:r>
              <a:rPr lang="en-GB" b="1"/>
              <a:t> diagnosis </a:t>
            </a:r>
            <a:r>
              <a:rPr lang="en-GB"/>
              <a:t>of various types of cancers and following up response to therapy e.g. in colorectal cancer.</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lang="en-GB"/>
              <a:t>Generator produced</a:t>
            </a:r>
            <a:r>
              <a:rPr lang="en-GB" baseline="30000"/>
              <a:t> 99m</a:t>
            </a:r>
            <a:r>
              <a:rPr lang="en-GB"/>
              <a:t>Tc. When labelled with MDP (99mTc-MDP) is used for skeletal imaging.</a:t>
            </a:r>
            <a:r>
              <a:rPr kumimoji="0" lang="en-GB" b="1" i="0" u="none" strike="noStrike" kern="1200" cap="none" spc="0" normalizeH="0" baseline="0" noProof="0">
                <a:ln>
                  <a:noFill/>
                </a:ln>
                <a:effectLst/>
                <a:uLnTx/>
                <a:uFillTx/>
                <a:latin typeface="Calibri" panose="020F0502020204030204"/>
                <a:ea typeface="+mn-ea"/>
                <a:cs typeface="+mn-cs"/>
              </a:rPr>
              <a:t> (diagnosis)</a:t>
            </a:r>
            <a:endParaRPr lang="en-GB"/>
          </a:p>
          <a:p>
            <a:r>
              <a:rPr lang="en-GB"/>
              <a:t>When labelled with MAG3 to </a:t>
            </a:r>
            <a:r>
              <a:rPr lang="en-GB" baseline="30000"/>
              <a:t>99m</a:t>
            </a:r>
            <a:r>
              <a:rPr lang="en-GB"/>
              <a:t>Tc-MAG3 is used for renal imaging </a:t>
            </a:r>
            <a:r>
              <a:rPr lang="en-GB" b="1"/>
              <a:t>(diagnosis)</a:t>
            </a:r>
          </a:p>
          <a:p>
            <a:r>
              <a:rPr lang="en-GB" baseline="30000"/>
              <a:t>99</a:t>
            </a:r>
            <a:r>
              <a:rPr lang="en-GB"/>
              <a:t>Mo produced from nuclear reactor. Used for the production of </a:t>
            </a:r>
            <a:r>
              <a:rPr lang="en-GB" baseline="30000"/>
              <a:t>99</a:t>
            </a:r>
            <a:r>
              <a:rPr lang="en-GB"/>
              <a:t>Mo/</a:t>
            </a:r>
            <a:r>
              <a:rPr lang="en-GB" baseline="30000"/>
              <a:t>99m</a:t>
            </a:r>
            <a:r>
              <a:rPr lang="en-GB"/>
              <a:t>Tc generator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085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53495A-BCDB-4628-8FDC-930105B205AD}"/>
              </a:ext>
            </a:extLst>
          </p:cNvPr>
          <p:cNvSpPr>
            <a:spLocks noGrp="1"/>
          </p:cNvSpPr>
          <p:nvPr>
            <p:ph type="title"/>
          </p:nvPr>
        </p:nvSpPr>
        <p:spPr>
          <a:xfrm>
            <a:off x="5894962" y="479493"/>
            <a:ext cx="5458838" cy="1325563"/>
          </a:xfrm>
        </p:spPr>
        <p:txBody>
          <a:bodyPr>
            <a:normAutofit/>
          </a:bodyPr>
          <a:lstStyle/>
          <a:p>
            <a:r>
              <a:rPr lang="en-US" dirty="0"/>
              <a:t>Learning objectives</a:t>
            </a:r>
            <a:endParaRPr lang="en-KE" dirty="0"/>
          </a:p>
        </p:txBody>
      </p:sp>
      <p:sp>
        <p:nvSpPr>
          <p:cNvPr id="28"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6" descr="Needle">
            <a:extLst>
              <a:ext uri="{FF2B5EF4-FFF2-40B4-BE49-F238E27FC236}">
                <a16:creationId xmlns:a16="http://schemas.microsoft.com/office/drawing/2014/main" id="{07C7E265-A21B-4C49-9D38-CDB66EF0C6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F097925F-FA1A-40E5-A1CD-EB66F7A16219}"/>
              </a:ext>
            </a:extLst>
          </p:cNvPr>
          <p:cNvSpPr>
            <a:spLocks noGrp="1"/>
          </p:cNvSpPr>
          <p:nvPr>
            <p:ph idx="1"/>
          </p:nvPr>
        </p:nvSpPr>
        <p:spPr>
          <a:xfrm>
            <a:off x="5894962" y="1984443"/>
            <a:ext cx="5458838" cy="4192520"/>
          </a:xfrm>
        </p:spPr>
        <p:txBody>
          <a:bodyPr>
            <a:normAutofit/>
          </a:bodyPr>
          <a:lstStyle/>
          <a:p>
            <a:r>
              <a:rPr lang="en-GB" sz="2000" dirty="0">
                <a:latin typeface="Bodoni MT" panose="02070603080606020203" pitchFamily="18" charset="0"/>
              </a:rPr>
              <a:t>What is a </a:t>
            </a:r>
            <a:r>
              <a:rPr lang="en-GB" sz="2000" dirty="0" err="1">
                <a:latin typeface="Bodoni MT" panose="02070603080606020203" pitchFamily="18" charset="0"/>
              </a:rPr>
              <a:t>radiopharmacy</a:t>
            </a:r>
            <a:r>
              <a:rPr lang="en-GB" sz="2000" dirty="0">
                <a:latin typeface="Bodoni MT" panose="02070603080606020203" pitchFamily="18" charset="0"/>
              </a:rPr>
              <a:t>?</a:t>
            </a:r>
          </a:p>
          <a:p>
            <a:r>
              <a:rPr lang="en-GB" sz="2000" dirty="0">
                <a:latin typeface="Bodoni MT" panose="02070603080606020203" pitchFamily="18" charset="0"/>
              </a:rPr>
              <a:t>What are radiopharmaceuticals? Examples?</a:t>
            </a:r>
          </a:p>
          <a:p>
            <a:r>
              <a:rPr lang="en-GB" sz="2000" dirty="0">
                <a:latin typeface="Bodoni MT" panose="02070603080606020203" pitchFamily="18" charset="0"/>
              </a:rPr>
              <a:t>Methods of production of radiopharmaceuticals</a:t>
            </a:r>
          </a:p>
          <a:p>
            <a:r>
              <a:rPr lang="en-GB" sz="2000" dirty="0">
                <a:latin typeface="Bodoni MT" panose="02070603080606020203" pitchFamily="18" charset="0"/>
              </a:rPr>
              <a:t>Application of radiopharmaceuticals</a:t>
            </a:r>
          </a:p>
          <a:p>
            <a:r>
              <a:rPr lang="en-GB" sz="2000" dirty="0">
                <a:latin typeface="Bodoni MT" panose="02070603080606020203" pitchFamily="18" charset="0"/>
              </a:rPr>
              <a:t>Radiation protection in the </a:t>
            </a:r>
            <a:r>
              <a:rPr lang="en-GB" sz="2000" dirty="0" err="1">
                <a:latin typeface="Bodoni MT" panose="02070603080606020203" pitchFamily="18" charset="0"/>
              </a:rPr>
              <a:t>radiopharmacy</a:t>
            </a:r>
            <a:endParaRPr lang="en-GB" sz="2000" dirty="0">
              <a:latin typeface="Bodoni MT" panose="02070603080606020203" pitchFamily="18" charset="0"/>
            </a:endParaRPr>
          </a:p>
          <a:p>
            <a:r>
              <a:rPr lang="en-GB" sz="2000" dirty="0">
                <a:latin typeface="Bodoni MT" panose="02070603080606020203" pitchFamily="18" charset="0"/>
              </a:rPr>
              <a:t>Limits of radiation exposure</a:t>
            </a:r>
          </a:p>
          <a:p>
            <a:r>
              <a:rPr lang="en-GB" sz="2000" dirty="0">
                <a:latin typeface="Bodoni MT" panose="02070603080606020203" pitchFamily="18" charset="0"/>
              </a:rPr>
              <a:t>Differences between </a:t>
            </a:r>
            <a:r>
              <a:rPr lang="en-GB" sz="2000" dirty="0" err="1">
                <a:latin typeface="Bodoni MT" panose="02070603080606020203" pitchFamily="18" charset="0"/>
              </a:rPr>
              <a:t>spect</a:t>
            </a:r>
            <a:r>
              <a:rPr lang="en-GB" sz="2000" dirty="0">
                <a:latin typeface="Bodoni MT" panose="02070603080606020203" pitchFamily="18" charset="0"/>
              </a:rPr>
              <a:t> </a:t>
            </a:r>
            <a:r>
              <a:rPr lang="en-GB" sz="2000" dirty="0" err="1">
                <a:latin typeface="Bodoni MT" panose="02070603080606020203" pitchFamily="18" charset="0"/>
              </a:rPr>
              <a:t>radiopharmacy</a:t>
            </a:r>
            <a:r>
              <a:rPr lang="en-GB" sz="2000" dirty="0">
                <a:latin typeface="Bodoni MT" panose="02070603080606020203" pitchFamily="18" charset="0"/>
              </a:rPr>
              <a:t> and pet </a:t>
            </a:r>
            <a:r>
              <a:rPr lang="en-GB" sz="2000" dirty="0" err="1">
                <a:latin typeface="Bodoni MT" panose="02070603080606020203" pitchFamily="18" charset="0"/>
              </a:rPr>
              <a:t>radiopharmacy</a:t>
            </a:r>
            <a:endParaRPr lang="en-GB" sz="2000" dirty="0">
              <a:latin typeface="Bodoni MT" panose="02070603080606020203" pitchFamily="18" charset="0"/>
            </a:endParaRPr>
          </a:p>
          <a:p>
            <a:r>
              <a:rPr lang="en-GB" sz="2000" dirty="0">
                <a:latin typeface="Bodoni MT" panose="02070603080606020203" pitchFamily="18" charset="0"/>
              </a:rPr>
              <a:t>Quality control and quality assurance in the </a:t>
            </a:r>
            <a:r>
              <a:rPr lang="en-GB" sz="2000" dirty="0" err="1">
                <a:latin typeface="Bodoni MT" panose="02070603080606020203" pitchFamily="18" charset="0"/>
              </a:rPr>
              <a:t>radiopharmacy</a:t>
            </a:r>
            <a:endParaRPr lang="en-GB" sz="2000" dirty="0">
              <a:latin typeface="Bodoni MT" panose="02070603080606020203" pitchFamily="18" charset="0"/>
            </a:endParaRPr>
          </a:p>
          <a:p>
            <a:endParaRPr lang="en-GB" sz="2000" dirty="0">
              <a:latin typeface="Bodoni MT" panose="02070603080606020203" pitchFamily="18" charset="0"/>
            </a:endParaRPr>
          </a:p>
          <a:p>
            <a:endParaRPr lang="en-KE" sz="2000" dirty="0"/>
          </a:p>
        </p:txBody>
      </p:sp>
    </p:spTree>
    <p:extLst>
      <p:ext uri="{BB962C8B-B14F-4D97-AF65-F5344CB8AC3E}">
        <p14:creationId xmlns:p14="http://schemas.microsoft.com/office/powerpoint/2010/main" val="379107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CCAF0C-448F-49E5-9CBB-D1EAA889C420}"/>
              </a:ext>
            </a:extLst>
          </p:cNvPr>
          <p:cNvSpPr>
            <a:spLocks noGrp="1"/>
          </p:cNvSpPr>
          <p:nvPr>
            <p:ph type="title"/>
          </p:nvPr>
        </p:nvSpPr>
        <p:spPr>
          <a:xfrm>
            <a:off x="686834" y="1153572"/>
            <a:ext cx="3200400" cy="4461163"/>
          </a:xfrm>
        </p:spPr>
        <p:txBody>
          <a:bodyPr>
            <a:normAutofit/>
          </a:bodyPr>
          <a:lstStyle/>
          <a:p>
            <a:r>
              <a:rPr lang="en-GB" sz="2200" b="1">
                <a:solidFill>
                  <a:srgbClr val="FFFFFF"/>
                </a:solidFill>
              </a:rPr>
              <a:t>Examples of radiopharmaceuticals, application and method of production</a:t>
            </a:r>
            <a:endParaRPr lang="en-ZA" sz="2200">
              <a:solidFill>
                <a:srgbClr val="FFFFFF"/>
              </a:solidFill>
            </a:endParaRPr>
          </a:p>
        </p:txBody>
      </p:sp>
      <p:sp>
        <p:nvSpPr>
          <p:cNvPr id="3" name="Content Placeholder 2">
            <a:extLst>
              <a:ext uri="{FF2B5EF4-FFF2-40B4-BE49-F238E27FC236}">
                <a16:creationId xmlns:a16="http://schemas.microsoft.com/office/drawing/2014/main" id="{E89D113E-23BF-443C-87D0-E5FFA4A50F4A}"/>
              </a:ext>
            </a:extLst>
          </p:cNvPr>
          <p:cNvSpPr>
            <a:spLocks noGrp="1"/>
          </p:cNvSpPr>
          <p:nvPr>
            <p:ph idx="1"/>
          </p:nvPr>
        </p:nvSpPr>
        <p:spPr>
          <a:xfrm>
            <a:off x="4447308" y="591344"/>
            <a:ext cx="6906491" cy="5585619"/>
          </a:xfrm>
        </p:spPr>
        <p:txBody>
          <a:bodyPr anchor="ctr">
            <a:normAutofit/>
          </a:bodyPr>
          <a:lstStyle/>
          <a:p>
            <a:r>
              <a:rPr lang="en-GB"/>
              <a:t>Nuclear reactor produced </a:t>
            </a:r>
            <a:r>
              <a:rPr lang="en-GB" baseline="30000"/>
              <a:t>177</a:t>
            </a:r>
            <a:r>
              <a:rPr lang="en-GB"/>
              <a:t>Lu-PSMA for prostate cancer </a:t>
            </a:r>
            <a:r>
              <a:rPr lang="en-GB" b="1"/>
              <a:t>treatment.</a:t>
            </a:r>
          </a:p>
          <a:p>
            <a:r>
              <a:rPr lang="en-GB" baseline="30000"/>
              <a:t>177</a:t>
            </a:r>
            <a:r>
              <a:rPr lang="en-GB"/>
              <a:t>Lu-DOTATATE for neuroendocrine tumours </a:t>
            </a:r>
            <a:r>
              <a:rPr lang="en-GB" b="1"/>
              <a:t>treatment. </a:t>
            </a:r>
          </a:p>
          <a:p>
            <a:r>
              <a:rPr lang="en-GB"/>
              <a:t>Nuclear reactor produced </a:t>
            </a:r>
            <a:r>
              <a:rPr lang="en-GB" baseline="30000"/>
              <a:t>131</a:t>
            </a:r>
            <a:r>
              <a:rPr lang="en-GB"/>
              <a:t>I for the </a:t>
            </a:r>
            <a:r>
              <a:rPr lang="en-GB" b="1"/>
              <a:t>treatment</a:t>
            </a:r>
            <a:r>
              <a:rPr lang="en-GB"/>
              <a:t> of residual thyroid cancer following thyroidectomy, thyroid metastasis and hyperthyroidism.</a:t>
            </a:r>
          </a:p>
          <a:p>
            <a:r>
              <a:rPr lang="en-GB"/>
              <a:t>Cyclotron produced </a:t>
            </a:r>
            <a:r>
              <a:rPr lang="en-GB" baseline="30000"/>
              <a:t>123</a:t>
            </a:r>
            <a:r>
              <a:rPr lang="en-GB"/>
              <a:t>I for the </a:t>
            </a:r>
            <a:r>
              <a:rPr lang="en-GB" b="1"/>
              <a:t>diagnosis</a:t>
            </a:r>
            <a:r>
              <a:rPr lang="en-GB"/>
              <a:t> of thyroid cancers and hyperthyroidism. </a:t>
            </a:r>
          </a:p>
          <a:p>
            <a:endParaRPr lang="en-ZA"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752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19" descr="A row of samples for medical testing">
            <a:extLst>
              <a:ext uri="{FF2B5EF4-FFF2-40B4-BE49-F238E27FC236}">
                <a16:creationId xmlns:a16="http://schemas.microsoft.com/office/drawing/2014/main" id="{72DB19E4-6401-4F30-AE54-8D270D812C60}"/>
              </a:ext>
            </a:extLst>
          </p:cNvPr>
          <p:cNvPicPr>
            <a:picLocks noChangeAspect="1"/>
          </p:cNvPicPr>
          <p:nvPr/>
        </p:nvPicPr>
        <p:blipFill rotWithShape="1">
          <a:blip r:embed="rId2"/>
          <a:srcRect l="468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3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01BBE3-31C2-4928-97D9-19ACEC8BF880}"/>
              </a:ext>
            </a:extLst>
          </p:cNvPr>
          <p:cNvSpPr>
            <a:spLocks noGrp="1"/>
          </p:cNvSpPr>
          <p:nvPr>
            <p:ph type="title"/>
          </p:nvPr>
        </p:nvSpPr>
        <p:spPr>
          <a:xfrm>
            <a:off x="5827048" y="407987"/>
            <a:ext cx="5721484" cy="1325563"/>
          </a:xfrm>
        </p:spPr>
        <p:txBody>
          <a:bodyPr>
            <a:normAutofit/>
          </a:bodyPr>
          <a:lstStyle/>
          <a:p>
            <a:r>
              <a:rPr lang="en-GB" b="1" dirty="0"/>
              <a:t>QUALITY CONTROL</a:t>
            </a:r>
            <a:endParaRPr lang="en-ZA" b="1" dirty="0"/>
          </a:p>
        </p:txBody>
      </p:sp>
      <p:sp>
        <p:nvSpPr>
          <p:cNvPr id="33" name="Content Placeholder 2">
            <a:extLst>
              <a:ext uri="{FF2B5EF4-FFF2-40B4-BE49-F238E27FC236}">
                <a16:creationId xmlns:a16="http://schemas.microsoft.com/office/drawing/2014/main" id="{EC942E3C-3917-460F-BD2F-86B5E8A872C8}"/>
              </a:ext>
            </a:extLst>
          </p:cNvPr>
          <p:cNvSpPr>
            <a:spLocks noGrp="1"/>
          </p:cNvSpPr>
          <p:nvPr>
            <p:ph idx="1"/>
          </p:nvPr>
        </p:nvSpPr>
        <p:spPr>
          <a:xfrm>
            <a:off x="5827048" y="1868487"/>
            <a:ext cx="5721484" cy="4351338"/>
          </a:xfrm>
        </p:spPr>
        <p:txBody>
          <a:bodyPr>
            <a:normAutofit/>
          </a:bodyPr>
          <a:lstStyle/>
          <a:p>
            <a:r>
              <a:rPr lang="en-GB" sz="1800" dirty="0"/>
              <a:t>Each radiopharmaceutical must pass several QC tests before dispensing for human administration. These include the P</a:t>
            </a:r>
            <a:r>
              <a:rPr lang="en-GB" sz="1800" baseline="30000" dirty="0"/>
              <a:t>H</a:t>
            </a:r>
            <a:r>
              <a:rPr lang="en-GB" sz="1800" dirty="0"/>
              <a:t> test, Labelling efficiency, Sterility and endotoxin test, radiochemical and </a:t>
            </a:r>
            <a:r>
              <a:rPr lang="en-GB" sz="1800" dirty="0" err="1"/>
              <a:t>radionuclidic</a:t>
            </a:r>
            <a:r>
              <a:rPr lang="en-GB" sz="1800" dirty="0"/>
              <a:t> purity among others</a:t>
            </a:r>
          </a:p>
          <a:p>
            <a:r>
              <a:rPr lang="en-GB" sz="1800" dirty="0"/>
              <a:t>For short lived RP, the </a:t>
            </a:r>
            <a:r>
              <a:rPr lang="en-GB" sz="1800" b="1" dirty="0">
                <a:solidFill>
                  <a:srgbClr val="FF0000"/>
                </a:solidFill>
              </a:rPr>
              <a:t>sterility and </a:t>
            </a:r>
            <a:r>
              <a:rPr lang="en-GB" sz="1800" b="1" dirty="0" err="1">
                <a:solidFill>
                  <a:srgbClr val="FF0000"/>
                </a:solidFill>
              </a:rPr>
              <a:t>apyrogenicity</a:t>
            </a:r>
            <a:r>
              <a:rPr lang="en-GB" sz="1800" b="1" dirty="0">
                <a:solidFill>
                  <a:srgbClr val="FF0000"/>
                </a:solidFill>
              </a:rPr>
              <a:t> </a:t>
            </a:r>
            <a:r>
              <a:rPr lang="en-GB" sz="1800" dirty="0"/>
              <a:t>are conducted </a:t>
            </a:r>
            <a:r>
              <a:rPr lang="en-GB" sz="1800" b="1" dirty="0">
                <a:solidFill>
                  <a:srgbClr val="FF0000"/>
                </a:solidFill>
              </a:rPr>
              <a:t>after the fact/retrospectively</a:t>
            </a:r>
            <a:r>
              <a:rPr lang="en-GB" sz="1800" dirty="0"/>
              <a:t>. This means that the radiopharmaceutical is administered while the tests are continued until final results are obtained. If the results are positive, then the subjects are followed up for symptoms for which remedial medications are instituted. An audit on the production method is also done to identify why the product failed.</a:t>
            </a:r>
            <a:endParaRPr lang="en-ZA" sz="1800" dirty="0"/>
          </a:p>
        </p:txBody>
      </p:sp>
    </p:spTree>
    <p:extLst>
      <p:ext uri="{BB962C8B-B14F-4D97-AF65-F5344CB8AC3E}">
        <p14:creationId xmlns:p14="http://schemas.microsoft.com/office/powerpoint/2010/main" val="1773625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02519F-E805-410F-943B-3A8BAC74025C}"/>
              </a:ext>
            </a:extLst>
          </p:cNvPr>
          <p:cNvSpPr>
            <a:spLocks noGrp="1"/>
          </p:cNvSpPr>
          <p:nvPr>
            <p:ph type="title"/>
          </p:nvPr>
        </p:nvSpPr>
        <p:spPr>
          <a:xfrm>
            <a:off x="838200" y="459863"/>
            <a:ext cx="10515600" cy="1004594"/>
          </a:xfrm>
        </p:spPr>
        <p:txBody>
          <a:bodyPr>
            <a:normAutofit/>
          </a:bodyPr>
          <a:lstStyle/>
          <a:p>
            <a:pPr algn="ctr"/>
            <a:r>
              <a:rPr lang="en-GB" sz="3400">
                <a:solidFill>
                  <a:srgbClr val="FFFFFF"/>
                </a:solidFill>
              </a:rPr>
              <a:t>QUALITY ASSURANCE IN THE RADIOPHARMACY</a:t>
            </a:r>
            <a:endParaRPr lang="en-ZA" sz="3400">
              <a:solidFill>
                <a:srgbClr val="FFFFFF"/>
              </a:solidFill>
            </a:endParaRP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A05E5F2-1466-4A00-AFED-450A02DDD739}"/>
              </a:ext>
            </a:extLst>
          </p:cNvPr>
          <p:cNvGraphicFramePr>
            <a:graphicFrameLocks noGrp="1"/>
          </p:cNvGraphicFramePr>
          <p:nvPr>
            <p:ph idx="1"/>
            <p:extLst>
              <p:ext uri="{D42A27DB-BD31-4B8C-83A1-F6EECF244321}">
                <p14:modId xmlns:p14="http://schemas.microsoft.com/office/powerpoint/2010/main" val="228588898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392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607F19-634A-460E-9BDB-595E3E6BABF5}"/>
              </a:ext>
            </a:extLst>
          </p:cNvPr>
          <p:cNvSpPr>
            <a:spLocks noGrp="1"/>
          </p:cNvSpPr>
          <p:nvPr>
            <p:ph type="title"/>
          </p:nvPr>
        </p:nvSpPr>
        <p:spPr>
          <a:xfrm>
            <a:off x="838200" y="365125"/>
            <a:ext cx="10515600" cy="1325563"/>
          </a:xfrm>
        </p:spPr>
        <p:txBody>
          <a:bodyPr>
            <a:normAutofit/>
          </a:bodyPr>
          <a:lstStyle/>
          <a:p>
            <a:pPr algn="ctr"/>
            <a:r>
              <a:rPr lang="en-GB" dirty="0"/>
              <a:t>QA in the Radiopharmacy</a:t>
            </a:r>
            <a:endParaRPr lang="en-ZA"/>
          </a:p>
        </p:txBody>
      </p:sp>
      <p:graphicFrame>
        <p:nvGraphicFramePr>
          <p:cNvPr id="5" name="Content Placeholder 2">
            <a:extLst>
              <a:ext uri="{FF2B5EF4-FFF2-40B4-BE49-F238E27FC236}">
                <a16:creationId xmlns:a16="http://schemas.microsoft.com/office/drawing/2014/main" id="{2768EB33-A235-43FB-9C09-DEBBD3EEA336}"/>
              </a:ext>
            </a:extLst>
          </p:cNvPr>
          <p:cNvGraphicFramePr>
            <a:graphicFrameLocks noGrp="1"/>
          </p:cNvGraphicFramePr>
          <p:nvPr>
            <p:ph idx="1"/>
            <p:extLst>
              <p:ext uri="{D42A27DB-BD31-4B8C-83A1-F6EECF244321}">
                <p14:modId xmlns:p14="http://schemas.microsoft.com/office/powerpoint/2010/main" val="3871082918"/>
              </p:ext>
            </p:extLst>
          </p:nvPr>
        </p:nvGraphicFramePr>
        <p:xfrm>
          <a:off x="838200" y="1825625"/>
          <a:ext cx="10515600" cy="3859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937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2F0B-AEE2-499F-BF70-C8582AAD4ABC}"/>
              </a:ext>
            </a:extLst>
          </p:cNvPr>
          <p:cNvSpPr>
            <a:spLocks noGrp="1"/>
          </p:cNvSpPr>
          <p:nvPr>
            <p:ph type="title"/>
          </p:nvPr>
        </p:nvSpPr>
        <p:spPr/>
        <p:txBody>
          <a:bodyPr/>
          <a:lstStyle/>
          <a:p>
            <a:r>
              <a:rPr lang="en-GB" b="1" dirty="0"/>
              <a:t>RADIATION AND RADIOPHARMACEUTICALS</a:t>
            </a:r>
            <a:endParaRPr lang="en-ZA" b="1" dirty="0"/>
          </a:p>
        </p:txBody>
      </p:sp>
      <p:sp>
        <p:nvSpPr>
          <p:cNvPr id="3" name="Content Placeholder 2">
            <a:extLst>
              <a:ext uri="{FF2B5EF4-FFF2-40B4-BE49-F238E27FC236}">
                <a16:creationId xmlns:a16="http://schemas.microsoft.com/office/drawing/2014/main" id="{6B7720ED-11B1-41EA-84BD-44027EAA51B8}"/>
              </a:ext>
            </a:extLst>
          </p:cNvPr>
          <p:cNvSpPr>
            <a:spLocks noGrp="1"/>
          </p:cNvSpPr>
          <p:nvPr>
            <p:ph idx="1"/>
          </p:nvPr>
        </p:nvSpPr>
        <p:spPr>
          <a:solidFill>
            <a:srgbClr val="FFFF00"/>
          </a:solidFill>
        </p:spPr>
        <p:txBody>
          <a:bodyPr/>
          <a:lstStyle/>
          <a:p>
            <a:endParaRPr lang="en-GB" b="1" dirty="0">
              <a:latin typeface="Bodoni MT" panose="02070603080606020203" pitchFamily="18" charset="0"/>
            </a:endParaRPr>
          </a:p>
          <a:p>
            <a:endParaRPr lang="en-GB" b="1" dirty="0">
              <a:latin typeface="Bodoni MT" panose="02070603080606020203" pitchFamily="18" charset="0"/>
            </a:endParaRPr>
          </a:p>
          <a:p>
            <a:r>
              <a:rPr lang="en-GB" b="1" dirty="0">
                <a:latin typeface="Bodoni MT" panose="02070603080606020203" pitchFamily="18" charset="0"/>
              </a:rPr>
              <a:t>Radiation is an inherent characteristic of all radiopharmaceuticals, and patients normally receive an unavoidable radiation dose. In the case of therapeutic radiopharmaceuticals, radiation is what causes the therapeutic effect.</a:t>
            </a:r>
          </a:p>
          <a:p>
            <a:endParaRPr lang="en-GB" dirty="0"/>
          </a:p>
        </p:txBody>
      </p:sp>
    </p:spTree>
    <p:extLst>
      <p:ext uri="{BB962C8B-B14F-4D97-AF65-F5344CB8AC3E}">
        <p14:creationId xmlns:p14="http://schemas.microsoft.com/office/powerpoint/2010/main" val="4172266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95199994-21AE-49A2-BA0D-12E295989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Nuclear radiation symbol - radioactive sign in Vector Image">
            <a:extLst>
              <a:ext uri="{FF2B5EF4-FFF2-40B4-BE49-F238E27FC236}">
                <a16:creationId xmlns:a16="http://schemas.microsoft.com/office/drawing/2014/main" id="{5B526EF9-72CA-483C-B2F9-D0945E6DD9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852" y="907365"/>
            <a:ext cx="5440195" cy="5043270"/>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1029" name="Arc 72">
            <a:extLst>
              <a:ext uri="{FF2B5EF4-FFF2-40B4-BE49-F238E27FC236}">
                <a16:creationId xmlns:a16="http://schemas.microsoft.com/office/drawing/2014/main" id="{A2C34835-4F79-4934-B151-D68E797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D74F580-030F-4354-980F-3D0D58DEEE37}"/>
              </a:ext>
            </a:extLst>
          </p:cNvPr>
          <p:cNvSpPr>
            <a:spLocks noGrp="1"/>
          </p:cNvSpPr>
          <p:nvPr>
            <p:ph idx="1"/>
          </p:nvPr>
        </p:nvSpPr>
        <p:spPr>
          <a:xfrm>
            <a:off x="6769570" y="1825625"/>
            <a:ext cx="4771178" cy="4388908"/>
          </a:xfrm>
        </p:spPr>
        <p:txBody>
          <a:bodyPr>
            <a:normAutofit/>
          </a:bodyPr>
          <a:lstStyle/>
          <a:p>
            <a:pPr marL="0" indent="0">
              <a:buNone/>
            </a:pPr>
            <a:endParaRPr lang="en-GB" sz="2400" b="1" u="sng" dirty="0">
              <a:solidFill>
                <a:srgbClr val="FF0000"/>
              </a:solidFill>
              <a:latin typeface="Times New Roman" panose="02020603050405020304" pitchFamily="18" charset="0"/>
              <a:cs typeface="Times New Roman" panose="02020603050405020304" pitchFamily="18" charset="0"/>
            </a:endParaRPr>
          </a:p>
          <a:p>
            <a:pPr marL="0" indent="0">
              <a:buNone/>
            </a:pPr>
            <a:endParaRPr lang="en-GB" sz="2400" b="1" u="sng" dirty="0">
              <a:solidFill>
                <a:srgbClr val="FF0000"/>
              </a:solidFill>
              <a:latin typeface="Times New Roman" panose="02020603050405020304" pitchFamily="18" charset="0"/>
              <a:cs typeface="Times New Roman" panose="02020603050405020304" pitchFamily="18" charset="0"/>
            </a:endParaRPr>
          </a:p>
          <a:p>
            <a:pPr marL="0" indent="0">
              <a:buNone/>
            </a:pPr>
            <a:endParaRPr lang="en-GB" sz="2400" b="1" u="sng" dirty="0">
              <a:solidFill>
                <a:srgbClr val="FF0000"/>
              </a:solidFill>
              <a:latin typeface="Times New Roman" panose="02020603050405020304" pitchFamily="18" charset="0"/>
              <a:cs typeface="Times New Roman" panose="02020603050405020304" pitchFamily="18" charset="0"/>
            </a:endParaRPr>
          </a:p>
          <a:p>
            <a:pPr marL="0" indent="0">
              <a:buNone/>
            </a:pPr>
            <a:endParaRPr lang="en-GB" sz="2400" b="1" u="sng" dirty="0">
              <a:solidFill>
                <a:srgbClr val="FF0000"/>
              </a:solidFill>
              <a:latin typeface="Times New Roman" panose="02020603050405020304" pitchFamily="18" charset="0"/>
              <a:cs typeface="Times New Roman" panose="02020603050405020304" pitchFamily="18" charset="0"/>
            </a:endParaRPr>
          </a:p>
          <a:p>
            <a:pPr marL="0" indent="0">
              <a:buNone/>
            </a:pPr>
            <a:endParaRPr lang="en-GB" sz="2400" b="1" u="sng" dirty="0">
              <a:solidFill>
                <a:srgbClr val="FF0000"/>
              </a:solidFill>
              <a:latin typeface="Times New Roman" panose="02020603050405020304" pitchFamily="18" charset="0"/>
              <a:cs typeface="Times New Roman" panose="02020603050405020304" pitchFamily="18" charset="0"/>
            </a:endParaRPr>
          </a:p>
          <a:p>
            <a:pPr marL="0" indent="0">
              <a:buNone/>
            </a:pPr>
            <a:r>
              <a:rPr lang="en-GB" sz="2400" b="1" u="sng" dirty="0">
                <a:solidFill>
                  <a:srgbClr val="FF0000"/>
                </a:solidFill>
                <a:latin typeface="Times New Roman" panose="02020603050405020304" pitchFamily="18" charset="0"/>
                <a:cs typeface="Times New Roman" panose="02020603050405020304" pitchFamily="18" charset="0"/>
              </a:rPr>
              <a:t>RADIATION PROTECTION!!</a:t>
            </a:r>
            <a:endParaRPr lang="en-ZA" sz="24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182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7">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c 19">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FEF55F-08EB-4F64-8CB3-5686BD86A451}"/>
              </a:ext>
            </a:extLst>
          </p:cNvPr>
          <p:cNvSpPr>
            <a:spLocks noGrp="1"/>
          </p:cNvSpPr>
          <p:nvPr>
            <p:ph type="title"/>
          </p:nvPr>
        </p:nvSpPr>
        <p:spPr>
          <a:xfrm>
            <a:off x="838200" y="643467"/>
            <a:ext cx="2951205" cy="5571066"/>
          </a:xfrm>
        </p:spPr>
        <p:txBody>
          <a:bodyPr>
            <a:normAutofit/>
          </a:bodyPr>
          <a:lstStyle/>
          <a:p>
            <a:r>
              <a:rPr lang="en-GB" sz="3700" b="1">
                <a:solidFill>
                  <a:srgbClr val="FFFFFF"/>
                </a:solidFill>
                <a:latin typeface="Bodoni MT" panose="02070603080606020203" pitchFamily="18" charset="0"/>
              </a:rPr>
              <a:t>WHY DO WE NEED TO PROTECT OURSELVES FROM RADIATION?</a:t>
            </a:r>
            <a:br>
              <a:rPr lang="en-GB" sz="3700" b="1">
                <a:solidFill>
                  <a:srgbClr val="FFFFFF"/>
                </a:solidFill>
                <a:latin typeface="Bodoni MT" panose="02070603080606020203" pitchFamily="18" charset="0"/>
              </a:rPr>
            </a:br>
            <a:endParaRPr lang="en-ZA" sz="3700">
              <a:solidFill>
                <a:srgbClr val="FFFFFF"/>
              </a:solidFill>
            </a:endParaRPr>
          </a:p>
        </p:txBody>
      </p:sp>
      <p:graphicFrame>
        <p:nvGraphicFramePr>
          <p:cNvPr id="5" name="Content Placeholder 2">
            <a:extLst>
              <a:ext uri="{FF2B5EF4-FFF2-40B4-BE49-F238E27FC236}">
                <a16:creationId xmlns:a16="http://schemas.microsoft.com/office/drawing/2014/main" id="{AFB5BC3C-A803-4F2E-A0DB-AA6F84AE755D}"/>
              </a:ext>
            </a:extLst>
          </p:cNvPr>
          <p:cNvGraphicFramePr>
            <a:graphicFrameLocks noGrp="1"/>
          </p:cNvGraphicFramePr>
          <p:nvPr>
            <p:ph idx="1"/>
            <p:extLst>
              <p:ext uri="{D42A27DB-BD31-4B8C-83A1-F6EECF244321}">
                <p14:modId xmlns:p14="http://schemas.microsoft.com/office/powerpoint/2010/main" val="3628232917"/>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2491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995C92-B603-4CE5-BDA5-633C0E6A0ABB}"/>
              </a:ext>
            </a:extLst>
          </p:cNvPr>
          <p:cNvSpPr>
            <a:spLocks noGrp="1"/>
          </p:cNvSpPr>
          <p:nvPr>
            <p:ph type="title"/>
          </p:nvPr>
        </p:nvSpPr>
        <p:spPr>
          <a:xfrm>
            <a:off x="838200" y="643467"/>
            <a:ext cx="2951205" cy="5571066"/>
          </a:xfrm>
        </p:spPr>
        <p:txBody>
          <a:bodyPr>
            <a:normAutofit/>
          </a:bodyPr>
          <a:lstStyle/>
          <a:p>
            <a:r>
              <a:rPr lang="en-GB" sz="2500">
                <a:solidFill>
                  <a:srgbClr val="FFFFFF"/>
                </a:solidFill>
                <a:latin typeface="Bodoni MT" panose="02070603080606020203" pitchFamily="18" charset="0"/>
              </a:rPr>
              <a:t>DETERMINISTIC EFFECTS</a:t>
            </a:r>
            <a:endParaRPr lang="en-ZA" sz="2500">
              <a:solidFill>
                <a:srgbClr val="FFFFFF"/>
              </a:solidFill>
            </a:endParaRPr>
          </a:p>
        </p:txBody>
      </p:sp>
      <p:graphicFrame>
        <p:nvGraphicFramePr>
          <p:cNvPr id="5" name="Content Placeholder 2">
            <a:extLst>
              <a:ext uri="{FF2B5EF4-FFF2-40B4-BE49-F238E27FC236}">
                <a16:creationId xmlns:a16="http://schemas.microsoft.com/office/drawing/2014/main" id="{D35059D2-089E-4336-9D48-E0D933851AFB}"/>
              </a:ext>
            </a:extLst>
          </p:cNvPr>
          <p:cNvGraphicFramePr>
            <a:graphicFrameLocks noGrp="1"/>
          </p:cNvGraphicFramePr>
          <p:nvPr>
            <p:ph idx="1"/>
            <p:extLst>
              <p:ext uri="{D42A27DB-BD31-4B8C-83A1-F6EECF244321}">
                <p14:modId xmlns:p14="http://schemas.microsoft.com/office/powerpoint/2010/main" val="2022891682"/>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277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F4E07E-3ABC-45AD-846F-02A137339BF4}"/>
              </a:ext>
            </a:extLst>
          </p:cNvPr>
          <p:cNvSpPr>
            <a:spLocks noGrp="1"/>
          </p:cNvSpPr>
          <p:nvPr>
            <p:ph type="title"/>
          </p:nvPr>
        </p:nvSpPr>
        <p:spPr>
          <a:xfrm>
            <a:off x="686834" y="1153572"/>
            <a:ext cx="3200400" cy="4461163"/>
          </a:xfrm>
        </p:spPr>
        <p:txBody>
          <a:bodyPr>
            <a:normAutofit/>
          </a:bodyPr>
          <a:lstStyle/>
          <a:p>
            <a:r>
              <a:rPr lang="en-GB" b="1">
                <a:solidFill>
                  <a:srgbClr val="FFFFFF"/>
                </a:solidFill>
                <a:latin typeface="Bodoni MT" panose="02070603080606020203" pitchFamily="18" charset="0"/>
              </a:rPr>
              <a:t>STOCHASTIC EFFECTS</a:t>
            </a:r>
            <a:endParaRPr lang="en-ZA">
              <a:solidFill>
                <a:srgbClr val="FFFFFF"/>
              </a:solidFill>
            </a:endParaRPr>
          </a:p>
        </p:txBody>
      </p:sp>
      <p:sp>
        <p:nvSpPr>
          <p:cNvPr id="3" name="Content Placeholder 2">
            <a:extLst>
              <a:ext uri="{FF2B5EF4-FFF2-40B4-BE49-F238E27FC236}">
                <a16:creationId xmlns:a16="http://schemas.microsoft.com/office/drawing/2014/main" id="{DAF69C14-E8E4-46E5-8381-B59E3A0DFC5B}"/>
              </a:ext>
            </a:extLst>
          </p:cNvPr>
          <p:cNvSpPr>
            <a:spLocks noGrp="1"/>
          </p:cNvSpPr>
          <p:nvPr>
            <p:ph idx="1"/>
          </p:nvPr>
        </p:nvSpPr>
        <p:spPr>
          <a:xfrm>
            <a:off x="4447308" y="591344"/>
            <a:ext cx="6906491" cy="5585619"/>
          </a:xfrm>
        </p:spPr>
        <p:txBody>
          <a:bodyPr anchor="ctr">
            <a:normAutofit/>
          </a:bodyPr>
          <a:lstStyle/>
          <a:p>
            <a:r>
              <a:rPr lang="en-GB">
                <a:latin typeface="Bodoni MT" panose="02070603080606020203" pitchFamily="18" charset="0"/>
              </a:rPr>
              <a:t>Stochastic: biological effects that </a:t>
            </a:r>
            <a:r>
              <a:rPr lang="en-GB" b="1">
                <a:latin typeface="Bodoni MT" panose="02070603080606020203" pitchFamily="18" charset="0"/>
              </a:rPr>
              <a:t>occur randomly </a:t>
            </a:r>
          </a:p>
          <a:p>
            <a:r>
              <a:rPr lang="en-GB">
                <a:latin typeface="Bodoni MT" panose="02070603080606020203" pitchFamily="18" charset="0"/>
              </a:rPr>
              <a:t>Probability of stochastic effect occurring depends upon radiation dose received, i.e. Probability increases with increasing dose but there is no safe dose</a:t>
            </a:r>
          </a:p>
          <a:p>
            <a:r>
              <a:rPr lang="en-GB">
                <a:latin typeface="Bodoni MT" panose="02070603080606020203" pitchFamily="18" charset="0"/>
              </a:rPr>
              <a:t>E.g.: radiation-induced hereditary effects and cancer incidences </a:t>
            </a:r>
            <a:endParaRPr lang="en-ZA">
              <a:latin typeface="Bodoni MT" panose="02070603080606020203" pitchFamily="18" charset="0"/>
            </a:endParaRPr>
          </a:p>
          <a:p>
            <a:pPr marL="0" indent="0">
              <a:buNone/>
            </a:pPr>
            <a:endParaRPr lang="en-ZA"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4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7673F3-5F38-4857-93AB-C5D80E265F85}"/>
              </a:ext>
            </a:extLst>
          </p:cNvPr>
          <p:cNvSpPr>
            <a:spLocks noGrp="1"/>
          </p:cNvSpPr>
          <p:nvPr>
            <p:ph type="title"/>
          </p:nvPr>
        </p:nvSpPr>
        <p:spPr>
          <a:xfrm>
            <a:off x="838200" y="643467"/>
            <a:ext cx="2951205" cy="5571066"/>
          </a:xfrm>
        </p:spPr>
        <p:txBody>
          <a:bodyPr>
            <a:normAutofit/>
          </a:bodyPr>
          <a:lstStyle/>
          <a:p>
            <a:r>
              <a:rPr lang="en-GB" sz="3400">
                <a:solidFill>
                  <a:srgbClr val="FFFFFF"/>
                </a:solidFill>
              </a:rPr>
              <a:t>RADIATION PROTECTION</a:t>
            </a:r>
            <a:endParaRPr lang="en-ZA" sz="3400">
              <a:solidFill>
                <a:srgbClr val="FFFFFF"/>
              </a:solidFill>
            </a:endParaRPr>
          </a:p>
        </p:txBody>
      </p:sp>
      <p:graphicFrame>
        <p:nvGraphicFramePr>
          <p:cNvPr id="5" name="Content Placeholder 2">
            <a:extLst>
              <a:ext uri="{FF2B5EF4-FFF2-40B4-BE49-F238E27FC236}">
                <a16:creationId xmlns:a16="http://schemas.microsoft.com/office/drawing/2014/main" id="{4C96F1EF-D7F6-4219-ADFB-811B34628650}"/>
              </a:ext>
            </a:extLst>
          </p:cNvPr>
          <p:cNvGraphicFramePr>
            <a:graphicFrameLocks noGrp="1"/>
          </p:cNvGraphicFramePr>
          <p:nvPr>
            <p:ph idx="1"/>
            <p:extLst>
              <p:ext uri="{D42A27DB-BD31-4B8C-83A1-F6EECF244321}">
                <p14:modId xmlns:p14="http://schemas.microsoft.com/office/powerpoint/2010/main" val="3802882221"/>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75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23F518-F1B0-4BDA-BFE7-BE1DAD46B536}"/>
              </a:ext>
            </a:extLst>
          </p:cNvPr>
          <p:cNvSpPr>
            <a:spLocks noGrp="1"/>
          </p:cNvSpPr>
          <p:nvPr>
            <p:ph type="title"/>
          </p:nvPr>
        </p:nvSpPr>
        <p:spPr>
          <a:xfrm>
            <a:off x="1171074" y="1396686"/>
            <a:ext cx="3240506" cy="4064628"/>
          </a:xfrm>
        </p:spPr>
        <p:txBody>
          <a:bodyPr>
            <a:normAutofit/>
          </a:bodyPr>
          <a:lstStyle/>
          <a:p>
            <a:r>
              <a:rPr lang="en-US" sz="2800">
                <a:solidFill>
                  <a:srgbClr val="FFFFFF"/>
                </a:solidFill>
              </a:rPr>
              <a:t>What is a Radiopharmacy?</a:t>
            </a:r>
            <a:endParaRPr lang="en-KE" sz="2800">
              <a:solidFill>
                <a:srgbClr val="FFFFFF"/>
              </a:solidFill>
            </a:endParaRPr>
          </a:p>
        </p:txBody>
      </p:sp>
      <p:sp>
        <p:nvSpPr>
          <p:cNvPr id="26" name="Content Placeholder 2">
            <a:extLst>
              <a:ext uri="{FF2B5EF4-FFF2-40B4-BE49-F238E27FC236}">
                <a16:creationId xmlns:a16="http://schemas.microsoft.com/office/drawing/2014/main" id="{4FBF9715-AFE1-43D8-9BAA-7C3BCA122C34}"/>
              </a:ext>
            </a:extLst>
          </p:cNvPr>
          <p:cNvSpPr>
            <a:spLocks noGrp="1"/>
          </p:cNvSpPr>
          <p:nvPr>
            <p:ph idx="1"/>
          </p:nvPr>
        </p:nvSpPr>
        <p:spPr>
          <a:xfrm>
            <a:off x="5370153" y="1526033"/>
            <a:ext cx="5536397" cy="3935281"/>
          </a:xfrm>
        </p:spPr>
        <p:txBody>
          <a:bodyPr>
            <a:normAutofit/>
          </a:bodyPr>
          <a:lstStyle/>
          <a:p>
            <a:r>
              <a:rPr lang="en-GB" sz="2400" dirty="0">
                <a:latin typeface="Bodoni MT" panose="02070603080606020203" pitchFamily="18" charset="0"/>
              </a:rPr>
              <a:t>A </a:t>
            </a:r>
            <a:r>
              <a:rPr lang="en-GB" sz="2400" dirty="0" err="1">
                <a:latin typeface="Bodoni MT" panose="02070603080606020203" pitchFamily="18" charset="0"/>
              </a:rPr>
              <a:t>radiopharmacy</a:t>
            </a:r>
            <a:r>
              <a:rPr lang="en-GB" sz="2400" dirty="0">
                <a:latin typeface="Bodoni MT" panose="02070603080606020203" pitchFamily="18" charset="0"/>
              </a:rPr>
              <a:t> is a place where radioactive drugs are prepared and dispensed. These radioactive drugs are referred to as </a:t>
            </a:r>
            <a:r>
              <a:rPr lang="en-GB" sz="2400" b="1" dirty="0">
                <a:solidFill>
                  <a:srgbClr val="FF0000"/>
                </a:solidFill>
                <a:latin typeface="Bodoni MT" panose="02070603080606020203" pitchFamily="18" charset="0"/>
              </a:rPr>
              <a:t>radiopharmaceuticals. </a:t>
            </a:r>
          </a:p>
          <a:p>
            <a:r>
              <a:rPr lang="en-GB" sz="2400" dirty="0">
                <a:latin typeface="Bodoni MT" panose="02070603080606020203" pitchFamily="18" charset="0"/>
              </a:rPr>
              <a:t>It also acts as a depot for the storage of radioactive materials and radioactive waste.</a:t>
            </a:r>
          </a:p>
          <a:p>
            <a:r>
              <a:rPr lang="en-GB" sz="2400" dirty="0">
                <a:latin typeface="Bodoni MT" panose="02070603080606020203" pitchFamily="18" charset="0"/>
              </a:rPr>
              <a:t>A Radiopharmacy is part of the nuclear medicine section in a hospital</a:t>
            </a:r>
          </a:p>
          <a:p>
            <a:endParaRPr lang="en-ZA" sz="2400" dirty="0">
              <a:latin typeface="Bodoni MT" panose="02070603080606020203" pitchFamily="18" charset="0"/>
            </a:endParaRPr>
          </a:p>
          <a:p>
            <a:endParaRPr lang="en-KE" sz="2400" dirty="0"/>
          </a:p>
        </p:txBody>
      </p:sp>
      <p:sp>
        <p:nvSpPr>
          <p:cNvPr id="27"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993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05540B-711D-410E-8E44-2F8E1DCA483F}"/>
              </a:ext>
            </a:extLst>
          </p:cNvPr>
          <p:cNvSpPr>
            <a:spLocks noGrp="1"/>
          </p:cNvSpPr>
          <p:nvPr>
            <p:ph type="title"/>
          </p:nvPr>
        </p:nvSpPr>
        <p:spPr>
          <a:xfrm>
            <a:off x="838200" y="643467"/>
            <a:ext cx="2951205" cy="5571066"/>
          </a:xfrm>
        </p:spPr>
        <p:txBody>
          <a:bodyPr>
            <a:normAutofit/>
          </a:bodyPr>
          <a:lstStyle/>
          <a:p>
            <a:r>
              <a:rPr lang="en-GB">
                <a:solidFill>
                  <a:srgbClr val="FFFFFF"/>
                </a:solidFill>
                <a:latin typeface="Bodoni MT" panose="02070603080606020203" pitchFamily="18" charset="0"/>
              </a:rPr>
              <a:t>DOSE LIMITS</a:t>
            </a:r>
            <a:endParaRPr lang="en-ZA">
              <a:solidFill>
                <a:srgbClr val="FFFFFF"/>
              </a:solidFill>
              <a:latin typeface="Bodoni MT" panose="02070603080606020203" pitchFamily="18" charset="0"/>
            </a:endParaRPr>
          </a:p>
        </p:txBody>
      </p:sp>
      <p:graphicFrame>
        <p:nvGraphicFramePr>
          <p:cNvPr id="17" name="Content Placeholder 2">
            <a:extLst>
              <a:ext uri="{FF2B5EF4-FFF2-40B4-BE49-F238E27FC236}">
                <a16:creationId xmlns:a16="http://schemas.microsoft.com/office/drawing/2014/main" id="{D66FCB69-A49C-4047-B18D-EA1ED5C68582}"/>
              </a:ext>
            </a:extLst>
          </p:cNvPr>
          <p:cNvGraphicFramePr>
            <a:graphicFrameLocks noGrp="1"/>
          </p:cNvGraphicFramePr>
          <p:nvPr>
            <p:ph idx="1"/>
            <p:extLst>
              <p:ext uri="{D42A27DB-BD31-4B8C-83A1-F6EECF244321}">
                <p14:modId xmlns:p14="http://schemas.microsoft.com/office/powerpoint/2010/main" val="227274875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2693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E0919AE-B384-4D4A-9837-F629B1CF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AE3271-E933-4541-9C2E-385D898F92A1}"/>
              </a:ext>
            </a:extLst>
          </p:cNvPr>
          <p:cNvSpPr>
            <a:spLocks noGrp="1"/>
          </p:cNvSpPr>
          <p:nvPr>
            <p:ph type="title"/>
          </p:nvPr>
        </p:nvSpPr>
        <p:spPr>
          <a:xfrm>
            <a:off x="6151294" y="486184"/>
            <a:ext cx="5397237" cy="1325563"/>
          </a:xfrm>
        </p:spPr>
        <p:txBody>
          <a:bodyPr>
            <a:normAutofit/>
          </a:bodyPr>
          <a:lstStyle/>
          <a:p>
            <a:r>
              <a:rPr lang="en-US" sz="3700" b="1"/>
              <a:t>RADIATION MONITORING DEVICES</a:t>
            </a:r>
            <a:endParaRPr lang="en-KE" sz="3700" b="1"/>
          </a:p>
        </p:txBody>
      </p:sp>
      <p:sp>
        <p:nvSpPr>
          <p:cNvPr id="25" name="Oval 2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8049" y="1533388"/>
            <a:ext cx="754056" cy="7336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0726E1E-AA9A-4E72-998A-C79E9B8FD816}"/>
              </a:ext>
            </a:extLst>
          </p:cNvPr>
          <p:cNvPicPr>
            <a:picLocks noChangeAspect="1"/>
          </p:cNvPicPr>
          <p:nvPr/>
        </p:nvPicPr>
        <p:blipFill rotWithShape="1">
          <a:blip r:embed="rId2"/>
          <a:srcRect r="1385" b="1"/>
          <a:stretch/>
        </p:blipFill>
        <p:spPr>
          <a:xfrm>
            <a:off x="1163805" y="579155"/>
            <a:ext cx="3091272" cy="2642068"/>
          </a:xfrm>
          <a:custGeom>
            <a:avLst/>
            <a:gdLst/>
            <a:ahLst/>
            <a:cxnLst/>
            <a:rect l="l" t="t" r="r" b="b"/>
            <a:pathLst>
              <a:path w="4252881" h="4252881">
                <a:moveTo>
                  <a:pt x="95137" y="0"/>
                </a:moveTo>
                <a:lnTo>
                  <a:pt x="4157744" y="0"/>
                </a:lnTo>
                <a:cubicBezTo>
                  <a:pt x="4210287" y="0"/>
                  <a:pt x="4252881" y="42594"/>
                  <a:pt x="4252881" y="95137"/>
                </a:cubicBezTo>
                <a:lnTo>
                  <a:pt x="4252881" y="4157744"/>
                </a:lnTo>
                <a:cubicBezTo>
                  <a:pt x="4252881" y="4210287"/>
                  <a:pt x="4210287" y="4252881"/>
                  <a:pt x="4157744" y="4252881"/>
                </a:cubicBezTo>
                <a:lnTo>
                  <a:pt x="95137" y="4252881"/>
                </a:lnTo>
                <a:cubicBezTo>
                  <a:pt x="42594" y="4252881"/>
                  <a:pt x="0" y="4210287"/>
                  <a:pt x="0" y="4157744"/>
                </a:cubicBezTo>
                <a:lnTo>
                  <a:pt x="0" y="95137"/>
                </a:lnTo>
                <a:cubicBezTo>
                  <a:pt x="0" y="42594"/>
                  <a:pt x="42594" y="0"/>
                  <a:pt x="95137" y="0"/>
                </a:cubicBezTo>
                <a:close/>
              </a:path>
            </a:pathLst>
          </a:custGeom>
        </p:spPr>
      </p:pic>
      <p:pic>
        <p:nvPicPr>
          <p:cNvPr id="4" name="Content Placeholder 3">
            <a:extLst>
              <a:ext uri="{FF2B5EF4-FFF2-40B4-BE49-F238E27FC236}">
                <a16:creationId xmlns:a16="http://schemas.microsoft.com/office/drawing/2014/main" id="{DA6B478B-DE9B-4638-9302-2E438837CCCD}"/>
              </a:ext>
            </a:extLst>
          </p:cNvPr>
          <p:cNvPicPr>
            <a:picLocks noChangeAspect="1"/>
          </p:cNvPicPr>
          <p:nvPr/>
        </p:nvPicPr>
        <p:blipFill rotWithShape="1">
          <a:blip r:embed="rId3"/>
          <a:srcRect l="10881" r="11207" b="3"/>
          <a:stretch/>
        </p:blipFill>
        <p:spPr>
          <a:xfrm>
            <a:off x="2345796" y="3433768"/>
            <a:ext cx="2744733" cy="2642068"/>
          </a:xfrm>
          <a:custGeom>
            <a:avLst/>
            <a:gdLst/>
            <a:ahLst/>
            <a:cxnLst/>
            <a:rect l="l" t="t" r="r" b="b"/>
            <a:pathLst>
              <a:path w="4252881" h="4252881">
                <a:moveTo>
                  <a:pt x="95137" y="0"/>
                </a:moveTo>
                <a:lnTo>
                  <a:pt x="4157744" y="0"/>
                </a:lnTo>
                <a:cubicBezTo>
                  <a:pt x="4210287" y="0"/>
                  <a:pt x="4252881" y="42594"/>
                  <a:pt x="4252881" y="95137"/>
                </a:cubicBezTo>
                <a:lnTo>
                  <a:pt x="4252881" y="4157744"/>
                </a:lnTo>
                <a:cubicBezTo>
                  <a:pt x="4252881" y="4210287"/>
                  <a:pt x="4210287" y="4252881"/>
                  <a:pt x="4157744" y="4252881"/>
                </a:cubicBezTo>
                <a:lnTo>
                  <a:pt x="95137" y="4252881"/>
                </a:lnTo>
                <a:cubicBezTo>
                  <a:pt x="42594" y="4252881"/>
                  <a:pt x="0" y="4210287"/>
                  <a:pt x="0" y="4157744"/>
                </a:cubicBezTo>
                <a:lnTo>
                  <a:pt x="0" y="95137"/>
                </a:lnTo>
                <a:cubicBezTo>
                  <a:pt x="0" y="42594"/>
                  <a:pt x="42594" y="0"/>
                  <a:pt x="95137" y="0"/>
                </a:cubicBezTo>
                <a:close/>
              </a:path>
            </a:pathLst>
          </a:custGeom>
        </p:spPr>
      </p:pic>
      <p:sp>
        <p:nvSpPr>
          <p:cNvPr id="27" name="Rectangle 26">
            <a:extLst>
              <a:ext uri="{FF2B5EF4-FFF2-40B4-BE49-F238E27FC236}">
                <a16:creationId xmlns:a16="http://schemas.microsoft.com/office/drawing/2014/main" id="{107D50C9-F568-423A-A839-B49874AAE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86024" y="4442435"/>
            <a:ext cx="624734" cy="62473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Content Placeholder 8">
            <a:extLst>
              <a:ext uri="{FF2B5EF4-FFF2-40B4-BE49-F238E27FC236}">
                <a16:creationId xmlns:a16="http://schemas.microsoft.com/office/drawing/2014/main" id="{6D8A1573-5593-4202-8E06-116421858F57}"/>
              </a:ext>
            </a:extLst>
          </p:cNvPr>
          <p:cNvSpPr>
            <a:spLocks noGrp="1"/>
          </p:cNvSpPr>
          <p:nvPr>
            <p:ph idx="1"/>
          </p:nvPr>
        </p:nvSpPr>
        <p:spPr>
          <a:xfrm>
            <a:off x="6151294" y="1946684"/>
            <a:ext cx="5397237" cy="4351338"/>
          </a:xfrm>
        </p:spPr>
        <p:txBody>
          <a:bodyPr>
            <a:normAutofit/>
          </a:bodyPr>
          <a:lstStyle/>
          <a:p>
            <a:r>
              <a:rPr lang="en-US" sz="2400">
                <a:latin typeface="Bodoni MT" panose="02070603080606020203" pitchFamily="18" charset="0"/>
              </a:rPr>
              <a:t>TLD</a:t>
            </a:r>
          </a:p>
          <a:p>
            <a:r>
              <a:rPr lang="en-US" sz="2400">
                <a:latin typeface="Bodoni MT" panose="02070603080606020203" pitchFamily="18" charset="0"/>
              </a:rPr>
              <a:t>RING DOSIMETERS</a:t>
            </a:r>
          </a:p>
          <a:p>
            <a:r>
              <a:rPr lang="en-US" sz="2400">
                <a:latin typeface="Bodoni MT" panose="02070603080606020203" pitchFamily="18" charset="0"/>
              </a:rPr>
              <a:t>ENVIRONMENTAL MONITORING DEVICES</a:t>
            </a:r>
          </a:p>
        </p:txBody>
      </p:sp>
    </p:spTree>
    <p:extLst>
      <p:ext uri="{BB962C8B-B14F-4D97-AF65-F5344CB8AC3E}">
        <p14:creationId xmlns:p14="http://schemas.microsoft.com/office/powerpoint/2010/main" val="253998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4E203A-3312-49F0-A904-14032E63FB5B}"/>
              </a:ext>
            </a:extLst>
          </p:cNvPr>
          <p:cNvSpPr>
            <a:spLocks noGrp="1"/>
          </p:cNvSpPr>
          <p:nvPr>
            <p:ph type="title"/>
          </p:nvPr>
        </p:nvSpPr>
        <p:spPr>
          <a:xfrm>
            <a:off x="686834" y="1153572"/>
            <a:ext cx="3200400" cy="4461163"/>
          </a:xfrm>
        </p:spPr>
        <p:txBody>
          <a:bodyPr>
            <a:normAutofit/>
          </a:bodyPr>
          <a:lstStyle/>
          <a:p>
            <a:r>
              <a:rPr lang="en-GB">
                <a:solidFill>
                  <a:srgbClr val="FFFFFF"/>
                </a:solidFill>
                <a:latin typeface="Bodoni MT" panose="02070603080606020203" pitchFamily="18" charset="0"/>
              </a:rPr>
              <a:t>DOSE LIMITS</a:t>
            </a:r>
            <a:endParaRPr lang="en-ZA">
              <a:solidFill>
                <a:srgbClr val="FFFFFF"/>
              </a:solidFill>
              <a:latin typeface="Bodoni MT" panose="02070603080606020203" pitchFamily="18" charset="0"/>
            </a:endParaRPr>
          </a:p>
        </p:txBody>
      </p:sp>
      <p:sp>
        <p:nvSpPr>
          <p:cNvPr id="3" name="Content Placeholder 2">
            <a:extLst>
              <a:ext uri="{FF2B5EF4-FFF2-40B4-BE49-F238E27FC236}">
                <a16:creationId xmlns:a16="http://schemas.microsoft.com/office/drawing/2014/main" id="{806E4E01-1AA2-40BE-A10D-761791261DEC}"/>
              </a:ext>
            </a:extLst>
          </p:cNvPr>
          <p:cNvSpPr>
            <a:spLocks noGrp="1"/>
          </p:cNvSpPr>
          <p:nvPr>
            <p:ph idx="1"/>
          </p:nvPr>
        </p:nvSpPr>
        <p:spPr>
          <a:xfrm>
            <a:off x="4447308" y="591344"/>
            <a:ext cx="6906491" cy="5585619"/>
          </a:xfrm>
        </p:spPr>
        <p:txBody>
          <a:bodyPr anchor="ctr">
            <a:normAutofit/>
          </a:bodyPr>
          <a:lstStyle/>
          <a:p>
            <a:r>
              <a:rPr lang="en-GB" b="1">
                <a:latin typeface="Bodoni MT" panose="02070603080606020203" pitchFamily="18" charset="0"/>
              </a:rPr>
              <a:t>Effective dose for occupational exposure is 20mSv per year averaged over 5 years</a:t>
            </a:r>
          </a:p>
          <a:p>
            <a:r>
              <a:rPr lang="en-GB" b="1">
                <a:latin typeface="Bodoni MT" panose="02070603080606020203" pitchFamily="18" charset="0"/>
              </a:rPr>
              <a:t>Effective dose for members of the public is 1 mSv per year</a:t>
            </a:r>
          </a:p>
          <a:p>
            <a:r>
              <a:rPr lang="en-GB" b="1">
                <a:latin typeface="Bodoni MT" panose="02070603080606020203" pitchFamily="18" charset="0"/>
              </a:rPr>
              <a:t>Hands of radiation workers: 500 mSv</a:t>
            </a:r>
          </a:p>
          <a:p>
            <a:r>
              <a:rPr lang="en-GB" b="1">
                <a:latin typeface="Bodoni MT" panose="02070603080606020203" pitchFamily="18" charset="0"/>
              </a:rPr>
              <a:t>Pregnant radiation worker?</a:t>
            </a:r>
          </a:p>
          <a:p>
            <a:r>
              <a:rPr lang="en-GB" b="1">
                <a:latin typeface="Bodoni MT" panose="02070603080606020203" pitchFamily="18" charset="0"/>
              </a:rPr>
              <a:t>O</a:t>
            </a:r>
            <a:r>
              <a:rPr lang="en-GB" b="1" i="0">
                <a:effectLst/>
                <a:latin typeface="Bodoni MT" panose="02070603080606020203" pitchFamily="18" charset="0"/>
              </a:rPr>
              <a:t>nce a pregnancy is established, an annual effective dose equivalent to the mother of 15 mSv to protect the embryo/</a:t>
            </a:r>
            <a:r>
              <a:rPr lang="en-GB" b="1" i="0" err="1">
                <a:effectLst/>
                <a:latin typeface="Bodoni MT" panose="02070603080606020203" pitchFamily="18" charset="0"/>
              </a:rPr>
              <a:t>fetus</a:t>
            </a:r>
            <a:r>
              <a:rPr lang="en-GB" b="0" i="0">
                <a:effectLst/>
                <a:latin typeface="NexusSans"/>
              </a:rPr>
              <a:t>.</a:t>
            </a:r>
          </a:p>
          <a:p>
            <a:r>
              <a:rPr lang="en-GB" b="1">
                <a:latin typeface="Bodoni MT" panose="02070603080606020203" pitchFamily="18" charset="0"/>
              </a:rPr>
              <a:t>250msv over a working lifetime for the effective dose</a:t>
            </a: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522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DC6AFB-1F03-48E1-94D7-1EF2AFE47DED}"/>
              </a:ext>
            </a:extLst>
          </p:cNvPr>
          <p:cNvSpPr>
            <a:spLocks noGrp="1"/>
          </p:cNvSpPr>
          <p:nvPr>
            <p:ph type="title"/>
          </p:nvPr>
        </p:nvSpPr>
        <p:spPr>
          <a:xfrm>
            <a:off x="1389278" y="1233241"/>
            <a:ext cx="3240506" cy="4064628"/>
          </a:xfrm>
        </p:spPr>
        <p:txBody>
          <a:bodyPr>
            <a:normAutofit/>
          </a:bodyPr>
          <a:lstStyle/>
          <a:p>
            <a:r>
              <a:rPr lang="en-GB" b="1">
                <a:solidFill>
                  <a:srgbClr val="FFFFFF"/>
                </a:solidFill>
              </a:rPr>
              <a:t>BASIC PRINCIPLES OF REDUCTION OF RADIATION DOSE</a:t>
            </a:r>
            <a:endParaRPr lang="en-ZA" b="1">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4E30219-CF43-4F57-A062-93873E34B2AD}"/>
              </a:ext>
            </a:extLst>
          </p:cNvPr>
          <p:cNvSpPr>
            <a:spLocks noGrp="1"/>
          </p:cNvSpPr>
          <p:nvPr>
            <p:ph idx="1"/>
          </p:nvPr>
        </p:nvSpPr>
        <p:spPr>
          <a:xfrm>
            <a:off x="6096000" y="820880"/>
            <a:ext cx="5257799" cy="4889350"/>
          </a:xfrm>
        </p:spPr>
        <p:txBody>
          <a:bodyPr anchor="t">
            <a:normAutofit/>
          </a:bodyPr>
          <a:lstStyle/>
          <a:p>
            <a:r>
              <a:rPr lang="en-GB" dirty="0">
                <a:latin typeface="Bodoni MT" panose="02070603080606020203" pitchFamily="18" charset="0"/>
              </a:rPr>
              <a:t>Applies to the radiation worker</a:t>
            </a:r>
          </a:p>
          <a:p>
            <a:r>
              <a:rPr lang="en-GB" dirty="0">
                <a:latin typeface="Bodoni MT" panose="02070603080606020203" pitchFamily="18" charset="0"/>
              </a:rPr>
              <a:t>3 basic principles</a:t>
            </a:r>
          </a:p>
          <a:p>
            <a:pPr marL="571500" indent="-571500">
              <a:buFont typeface="+mj-lt"/>
              <a:buAutoNum type="romanLcPeriod"/>
            </a:pPr>
            <a:r>
              <a:rPr lang="en-GB" b="1" dirty="0">
                <a:latin typeface="Bodoni MT" panose="02070603080606020203" pitchFamily="18" charset="0"/>
              </a:rPr>
              <a:t>TIME</a:t>
            </a:r>
          </a:p>
          <a:p>
            <a:pPr marL="571500" indent="-571500">
              <a:buFont typeface="+mj-lt"/>
              <a:buAutoNum type="romanLcPeriod"/>
            </a:pPr>
            <a:r>
              <a:rPr lang="en-GB" b="1" dirty="0">
                <a:latin typeface="Bodoni MT" panose="02070603080606020203" pitchFamily="18" charset="0"/>
              </a:rPr>
              <a:t>DISTANCE </a:t>
            </a:r>
          </a:p>
          <a:p>
            <a:pPr marL="571500" indent="-571500">
              <a:buFont typeface="+mj-lt"/>
              <a:buAutoNum type="romanLcPeriod"/>
            </a:pPr>
            <a:r>
              <a:rPr lang="en-GB" b="1" dirty="0">
                <a:latin typeface="Bodoni MT" panose="02070603080606020203" pitchFamily="18" charset="0"/>
              </a:rPr>
              <a:t>SHIELDING</a:t>
            </a:r>
          </a:p>
          <a:p>
            <a:pPr marL="0" indent="0">
              <a:buNone/>
            </a:pPr>
            <a:endParaRPr lang="en-ZA"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938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737156-B526-49E6-80FC-AA45F3D4066F}"/>
              </a:ext>
            </a:extLst>
          </p:cNvPr>
          <p:cNvSpPr>
            <a:spLocks noGrp="1"/>
          </p:cNvSpPr>
          <p:nvPr>
            <p:ph type="title"/>
          </p:nvPr>
        </p:nvSpPr>
        <p:spPr>
          <a:xfrm>
            <a:off x="838200" y="365125"/>
            <a:ext cx="5558489" cy="1325563"/>
          </a:xfrm>
        </p:spPr>
        <p:txBody>
          <a:bodyPr>
            <a:normAutofit/>
          </a:bodyPr>
          <a:lstStyle/>
          <a:p>
            <a:r>
              <a:rPr lang="en-GB" sz="3700">
                <a:latin typeface="Bodoni MT" panose="02070603080606020203" pitchFamily="18" charset="0"/>
              </a:rPr>
              <a:t>How does nuclear medicine differ from radiology?</a:t>
            </a:r>
            <a:endParaRPr lang="en-ZA" sz="3700">
              <a:latin typeface="Bodoni MT" panose="02070603080606020203" pitchFamily="18" charset="0"/>
            </a:endParaRP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E763B27-4EDA-43BF-901C-DA14FF61CCE0}"/>
              </a:ext>
            </a:extLst>
          </p:cNvPr>
          <p:cNvSpPr>
            <a:spLocks noGrp="1"/>
          </p:cNvSpPr>
          <p:nvPr>
            <p:ph idx="1"/>
          </p:nvPr>
        </p:nvSpPr>
        <p:spPr>
          <a:xfrm>
            <a:off x="838200" y="1825625"/>
            <a:ext cx="5558489" cy="4351338"/>
          </a:xfrm>
        </p:spPr>
        <p:txBody>
          <a:bodyPr>
            <a:normAutofit/>
          </a:bodyPr>
          <a:lstStyle/>
          <a:p>
            <a:r>
              <a:rPr lang="en-GB" sz="2400" dirty="0"/>
              <a:t>Nuclear medicine uses a radioactive source that is injected, inhaled, eaten or drank by the patient. The patient then emits the gamma rays that are picked up by the SPECT or PET  cameras that produces an image of the tracers distribution in the body.</a:t>
            </a:r>
          </a:p>
          <a:p>
            <a:r>
              <a:rPr lang="en-GB" sz="2400" dirty="0"/>
              <a:t>Radiology uses radiation produced by the equipment </a:t>
            </a:r>
            <a:r>
              <a:rPr lang="en-GB" sz="2400" dirty="0" err="1"/>
              <a:t>eg</a:t>
            </a:r>
            <a:r>
              <a:rPr lang="en-GB" sz="2400" dirty="0"/>
              <a:t>, Xray machine, which passes through the body onto a detector or photographic film</a:t>
            </a:r>
            <a:endParaRPr lang="en-ZA" sz="24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842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60CE732-D6D7-4F59-960B-71738C10743D}"/>
              </a:ext>
            </a:extLst>
          </p:cNvPr>
          <p:cNvPicPr>
            <a:picLocks noGrp="1" noChangeAspect="1"/>
          </p:cNvPicPr>
          <p:nvPr>
            <p:ph idx="1"/>
          </p:nvPr>
        </p:nvPicPr>
        <p:blipFill rotWithShape="1">
          <a:blip r:embed="rId2"/>
          <a:srcRect t="15730"/>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9CB059-FE1D-4120-B7B4-573774038E74}"/>
              </a:ext>
            </a:extLst>
          </p:cNvPr>
          <p:cNvSpPr>
            <a:spLocks noGrp="1"/>
          </p:cNvSpPr>
          <p:nvPr>
            <p:ph type="title"/>
          </p:nvPr>
        </p:nvSpPr>
        <p:spPr>
          <a:xfrm>
            <a:off x="477981" y="1122362"/>
            <a:ext cx="4023360" cy="2802219"/>
          </a:xfrm>
        </p:spPr>
        <p:txBody>
          <a:bodyPr vert="horz" lIns="91440" tIns="45720" rIns="91440" bIns="45720" rtlCol="0" anchor="b">
            <a:normAutofit/>
          </a:bodyPr>
          <a:lstStyle/>
          <a:p>
            <a:r>
              <a:rPr lang="en-US" sz="5400" b="1" kern="1200" dirty="0">
                <a:solidFill>
                  <a:schemeClr val="tx1"/>
                </a:solidFill>
                <a:latin typeface="+mj-lt"/>
                <a:ea typeface="+mj-ea"/>
                <a:cs typeface="+mj-cs"/>
              </a:rPr>
              <a:t>PET/CT</a:t>
            </a:r>
          </a:p>
        </p:txBody>
      </p:sp>
    </p:spTree>
    <p:extLst>
      <p:ext uri="{BB962C8B-B14F-4D97-AF65-F5344CB8AC3E}">
        <p14:creationId xmlns:p14="http://schemas.microsoft.com/office/powerpoint/2010/main" val="3879187584"/>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8B45F536-3C12-464F-80BC-DE523654CC64}"/>
              </a:ext>
            </a:extLst>
          </p:cNvPr>
          <p:cNvPicPr>
            <a:picLocks noGrp="1" noChangeAspect="1"/>
          </p:cNvPicPr>
          <p:nvPr>
            <p:ph idx="1"/>
          </p:nvPr>
        </p:nvPicPr>
        <p:blipFill rotWithShape="1">
          <a:blip r:embed="rId2"/>
          <a:srcRect t="20205" b="4545"/>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63C83B-15A3-497D-948F-286ED6D3EBB7}"/>
              </a:ext>
            </a:extLst>
          </p:cNvPr>
          <p:cNvSpPr>
            <a:spLocks noGrp="1"/>
          </p:cNvSpPr>
          <p:nvPr>
            <p:ph type="title"/>
          </p:nvPr>
        </p:nvSpPr>
        <p:spPr>
          <a:xfrm>
            <a:off x="477981" y="1122362"/>
            <a:ext cx="4023360" cy="2802219"/>
          </a:xfrm>
        </p:spPr>
        <p:txBody>
          <a:bodyPr vert="horz" lIns="91440" tIns="45720" rIns="91440" bIns="45720" rtlCol="0" anchor="b">
            <a:normAutofit/>
          </a:bodyPr>
          <a:lstStyle/>
          <a:p>
            <a:r>
              <a:rPr lang="en-US" sz="5400" b="1" kern="1200">
                <a:solidFill>
                  <a:schemeClr val="tx1"/>
                </a:solidFill>
                <a:latin typeface="+mj-lt"/>
                <a:ea typeface="+mj-ea"/>
                <a:cs typeface="+mj-cs"/>
              </a:rPr>
              <a:t>SPECT/CT</a:t>
            </a:r>
          </a:p>
        </p:txBody>
      </p:sp>
    </p:spTree>
    <p:extLst>
      <p:ext uri="{BB962C8B-B14F-4D97-AF65-F5344CB8AC3E}">
        <p14:creationId xmlns:p14="http://schemas.microsoft.com/office/powerpoint/2010/main" val="55559281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0F115B-F675-4B4F-84B3-30E75D1B6DCE}"/>
              </a:ext>
            </a:extLst>
          </p:cNvPr>
          <p:cNvSpPr>
            <a:spLocks noGrp="1"/>
          </p:cNvSpPr>
          <p:nvPr>
            <p:ph type="title"/>
          </p:nvPr>
        </p:nvSpPr>
        <p:spPr>
          <a:xfrm>
            <a:off x="7474281" y="1396686"/>
            <a:ext cx="3240506" cy="4064628"/>
          </a:xfrm>
        </p:spPr>
        <p:txBody>
          <a:bodyPr>
            <a:normAutofit/>
          </a:bodyPr>
          <a:lstStyle/>
          <a:p>
            <a:r>
              <a:rPr lang="en-GB" sz="3100" dirty="0">
                <a:solidFill>
                  <a:srgbClr val="FFFFFF"/>
                </a:solidFill>
              </a:rPr>
              <a:t>Workflow in a </a:t>
            </a:r>
            <a:r>
              <a:rPr lang="en-GB" sz="3100" dirty="0" err="1">
                <a:solidFill>
                  <a:srgbClr val="FFFFFF"/>
                </a:solidFill>
              </a:rPr>
              <a:t>radiopharmacy</a:t>
            </a:r>
            <a:endParaRPr lang="en-ZA" sz="3100" dirty="0">
              <a:solidFill>
                <a:srgbClr val="FFFFFF"/>
              </a:solidFill>
            </a:endParaRPr>
          </a:p>
        </p:txBody>
      </p:sp>
      <p:sp>
        <p:nvSpPr>
          <p:cNvPr id="3" name="Content Placeholder 2">
            <a:extLst>
              <a:ext uri="{FF2B5EF4-FFF2-40B4-BE49-F238E27FC236}">
                <a16:creationId xmlns:a16="http://schemas.microsoft.com/office/drawing/2014/main" id="{0ED0DC6F-4700-42AA-8F18-4CE60B80D7B7}"/>
              </a:ext>
            </a:extLst>
          </p:cNvPr>
          <p:cNvSpPr>
            <a:spLocks noGrp="1"/>
          </p:cNvSpPr>
          <p:nvPr>
            <p:ph idx="1"/>
          </p:nvPr>
        </p:nvSpPr>
        <p:spPr>
          <a:xfrm>
            <a:off x="838200" y="1461360"/>
            <a:ext cx="5536397" cy="3935281"/>
          </a:xfrm>
        </p:spPr>
        <p:txBody>
          <a:bodyPr>
            <a:normAutofit/>
          </a:bodyPr>
          <a:lstStyle/>
          <a:p>
            <a:r>
              <a:rPr lang="en-GB" sz="2200" dirty="0"/>
              <a:t>Prescription from nuclear medicine physician (preferably </a:t>
            </a:r>
            <a:r>
              <a:rPr lang="en-GB" sz="2200" b="1" u="sng" dirty="0"/>
              <a:t>1 week earlier) </a:t>
            </a:r>
            <a:r>
              <a:rPr lang="en-GB" sz="2200" dirty="0">
                <a:latin typeface="Calibri" panose="020F0502020204030204" pitchFamily="34" charset="0"/>
                <a:cs typeface="Calibri" panose="020F0502020204030204" pitchFamily="34" charset="0"/>
              </a:rPr>
              <a:t>→manufacture of radionuclide →labelling the radionuclide with the ligand →QC → manipulation of individual patients doses →labelling (patient’s name and hospital number, radiopharmaceutical identity, </a:t>
            </a:r>
            <a:r>
              <a:rPr lang="en-GB" sz="2200" b="1" u="sng" dirty="0">
                <a:latin typeface="Calibri" panose="020F0502020204030204" pitchFamily="34" charset="0"/>
                <a:cs typeface="Calibri" panose="020F0502020204030204" pitchFamily="34" charset="0"/>
              </a:rPr>
              <a:t>time) </a:t>
            </a:r>
            <a:r>
              <a:rPr lang="en-GB" sz="2200" dirty="0">
                <a:latin typeface="Calibri" panose="020F0502020204030204" pitchFamily="34" charset="0"/>
                <a:cs typeface="Calibri" panose="020F0502020204030204" pitchFamily="34" charset="0"/>
              </a:rPr>
              <a:t>→ shielding the syringe dose to NMT or Physician → take empty syringe and measure radioactivity inside → dispose empty syringe in a lead shielded waste container</a:t>
            </a:r>
            <a:endParaRPr lang="en-ZA" sz="2200" dirty="0"/>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745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54587-EBF3-40DC-BC76-A22981C689CB}"/>
              </a:ext>
            </a:extLst>
          </p:cNvPr>
          <p:cNvSpPr>
            <a:spLocks noGrp="1"/>
          </p:cNvSpPr>
          <p:nvPr>
            <p:ph type="title"/>
          </p:nvPr>
        </p:nvSpPr>
        <p:spPr/>
        <p:txBody>
          <a:bodyPr/>
          <a:lstStyle/>
          <a:p>
            <a:r>
              <a:rPr lang="en-GB" b="1" dirty="0">
                <a:solidFill>
                  <a:srgbClr val="7030A0"/>
                </a:solidFill>
              </a:rPr>
              <a:t>QUESTIONS???</a:t>
            </a:r>
            <a:endParaRPr lang="en-ZA" b="1" dirty="0">
              <a:solidFill>
                <a:srgbClr val="7030A0"/>
              </a:solidFill>
            </a:endParaRPr>
          </a:p>
        </p:txBody>
      </p:sp>
      <p:pic>
        <p:nvPicPr>
          <p:cNvPr id="3074" name="Picture 2" descr="Keep on asking good questions | HWJDB How Would Jesus Do Business?">
            <a:extLst>
              <a:ext uri="{FF2B5EF4-FFF2-40B4-BE49-F238E27FC236}">
                <a16:creationId xmlns:a16="http://schemas.microsoft.com/office/drawing/2014/main" id="{5D0BFD05-360D-46B2-B3AC-518CF96EDF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4982" y="1690688"/>
            <a:ext cx="2867818" cy="28678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at is a good question? | Dragonfly Training">
            <a:extLst>
              <a:ext uri="{FF2B5EF4-FFF2-40B4-BE49-F238E27FC236}">
                <a16:creationId xmlns:a16="http://schemas.microsoft.com/office/drawing/2014/main" id="{351FC4A0-7528-4C47-90C5-E834CC2A2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799" y="1619250"/>
            <a:ext cx="3028951" cy="27717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n the Importance of Questions in an Investigation | Chris Sanders">
            <a:extLst>
              <a:ext uri="{FF2B5EF4-FFF2-40B4-BE49-F238E27FC236}">
                <a16:creationId xmlns:a16="http://schemas.microsoft.com/office/drawing/2014/main" id="{27B11E4B-81FF-473E-9287-2BC60245DA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168" y="1352549"/>
            <a:ext cx="4028282" cy="402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244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A47CB-D4ED-4890-8E1B-E1827DD110AA}"/>
              </a:ext>
            </a:extLst>
          </p:cNvPr>
          <p:cNvSpPr>
            <a:spLocks noGrp="1"/>
          </p:cNvSpPr>
          <p:nvPr>
            <p:ph type="title"/>
          </p:nvPr>
        </p:nvSpPr>
        <p:spPr/>
        <p:txBody>
          <a:bodyPr/>
          <a:lstStyle/>
          <a:p>
            <a:endParaRPr lang="en-ZA"/>
          </a:p>
        </p:txBody>
      </p:sp>
      <p:pic>
        <p:nvPicPr>
          <p:cNvPr id="5122" name="Picture 2" descr="4 More Powerful Ways to Say &quot;Thank You&quot; | Inc.com">
            <a:extLst>
              <a:ext uri="{FF2B5EF4-FFF2-40B4-BE49-F238E27FC236}">
                <a16:creationId xmlns:a16="http://schemas.microsoft.com/office/drawing/2014/main" id="{5273146D-3900-41FF-8F4B-6EB5608E9F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1" y="1690688"/>
            <a:ext cx="8124824" cy="525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34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3EDC87-15DE-4597-9860-4FF81E89763E}"/>
              </a:ext>
            </a:extLst>
          </p:cNvPr>
          <p:cNvSpPr>
            <a:spLocks noGrp="1"/>
          </p:cNvSpPr>
          <p:nvPr>
            <p:ph type="title"/>
          </p:nvPr>
        </p:nvSpPr>
        <p:spPr>
          <a:xfrm>
            <a:off x="686834" y="1153572"/>
            <a:ext cx="3200400" cy="4461163"/>
          </a:xfrm>
        </p:spPr>
        <p:txBody>
          <a:bodyPr>
            <a:normAutofit/>
          </a:bodyPr>
          <a:lstStyle/>
          <a:p>
            <a:r>
              <a:rPr lang="en-US" sz="1900">
                <a:solidFill>
                  <a:srgbClr val="FFFFFF"/>
                </a:solidFill>
              </a:rPr>
              <a:t>RADIOPHARMACEUTICALS</a:t>
            </a:r>
            <a:endParaRPr lang="en-KE" sz="1900">
              <a:solidFill>
                <a:srgbClr val="FFFFFF"/>
              </a:solidFill>
            </a:endParaRPr>
          </a:p>
        </p:txBody>
      </p:sp>
      <p:sp>
        <p:nvSpPr>
          <p:cNvPr id="3" name="Content Placeholder 2">
            <a:extLst>
              <a:ext uri="{FF2B5EF4-FFF2-40B4-BE49-F238E27FC236}">
                <a16:creationId xmlns:a16="http://schemas.microsoft.com/office/drawing/2014/main" id="{A06679B6-66C8-4FFB-B35B-DCB608FE17FE}"/>
              </a:ext>
            </a:extLst>
          </p:cNvPr>
          <p:cNvSpPr>
            <a:spLocks noGrp="1"/>
          </p:cNvSpPr>
          <p:nvPr>
            <p:ph idx="1"/>
          </p:nvPr>
        </p:nvSpPr>
        <p:spPr>
          <a:xfrm>
            <a:off x="4447308" y="591344"/>
            <a:ext cx="6906491" cy="5585619"/>
          </a:xfrm>
        </p:spPr>
        <p:txBody>
          <a:bodyPr anchor="ctr">
            <a:normAutofit/>
          </a:bodyPr>
          <a:lstStyle/>
          <a:p>
            <a:r>
              <a:rPr lang="en-GB" sz="2600" dirty="0">
                <a:latin typeface="Bodoni MT" panose="02070603080606020203" pitchFamily="18" charset="0"/>
              </a:rPr>
              <a:t>Drugs containing one or more radioactive components</a:t>
            </a:r>
          </a:p>
          <a:p>
            <a:r>
              <a:rPr lang="en-GB" sz="2600" dirty="0">
                <a:latin typeface="Bodoni MT" panose="02070603080606020203" pitchFamily="18" charset="0"/>
              </a:rPr>
              <a:t>2 components: </a:t>
            </a:r>
          </a:p>
          <a:p>
            <a:pPr>
              <a:buFont typeface="Wingdings" panose="05000000000000000000" pitchFamily="2" charset="2"/>
              <a:buChar char="v"/>
            </a:pPr>
            <a:r>
              <a:rPr lang="en-GB" sz="2600" dirty="0">
                <a:latin typeface="Bodoni MT" panose="02070603080606020203" pitchFamily="18" charset="0"/>
              </a:rPr>
              <a:t>A </a:t>
            </a:r>
            <a:r>
              <a:rPr lang="en-GB" sz="2600" b="1" dirty="0">
                <a:solidFill>
                  <a:srgbClr val="FF0000"/>
                </a:solidFill>
                <a:latin typeface="Bodoni MT" panose="02070603080606020203" pitchFamily="18" charset="0"/>
              </a:rPr>
              <a:t>RADIONUCLIDE</a:t>
            </a:r>
            <a:r>
              <a:rPr lang="en-GB" sz="2600" dirty="0">
                <a:latin typeface="Bodoni MT" panose="02070603080606020203" pitchFamily="18" charset="0"/>
              </a:rPr>
              <a:t> that </a:t>
            </a:r>
            <a:r>
              <a:rPr lang="en-GB" sz="2600" dirty="0">
                <a:solidFill>
                  <a:srgbClr val="FF0000"/>
                </a:solidFill>
                <a:latin typeface="Bodoni MT" panose="02070603080606020203" pitchFamily="18" charset="0"/>
              </a:rPr>
              <a:t>provides the desired radiation characteristics</a:t>
            </a:r>
          </a:p>
          <a:p>
            <a:pPr>
              <a:buFont typeface="Wingdings" panose="05000000000000000000" pitchFamily="2" charset="2"/>
              <a:buChar char="v"/>
            </a:pPr>
            <a:r>
              <a:rPr lang="en-GB" sz="2600" dirty="0">
                <a:solidFill>
                  <a:srgbClr val="FF0000"/>
                </a:solidFill>
                <a:latin typeface="Bodoni MT" panose="02070603080606020203" pitchFamily="18" charset="0"/>
              </a:rPr>
              <a:t>A </a:t>
            </a:r>
            <a:r>
              <a:rPr lang="en-GB" sz="2600" b="1" dirty="0">
                <a:solidFill>
                  <a:srgbClr val="FF0000"/>
                </a:solidFill>
                <a:latin typeface="Bodoni MT" panose="02070603080606020203" pitchFamily="18" charset="0"/>
              </a:rPr>
              <a:t>CHEMICAL COMPOUND </a:t>
            </a:r>
            <a:r>
              <a:rPr lang="en-GB" sz="2600" dirty="0">
                <a:latin typeface="Bodoni MT" panose="02070603080606020203" pitchFamily="18" charset="0"/>
              </a:rPr>
              <a:t>with structural or chemical properties that </a:t>
            </a:r>
            <a:r>
              <a:rPr lang="en-GB" sz="2600" dirty="0">
                <a:solidFill>
                  <a:srgbClr val="FF0000"/>
                </a:solidFill>
                <a:latin typeface="Bodoni MT" panose="02070603080606020203" pitchFamily="18" charset="0"/>
              </a:rPr>
              <a:t>determine the in vivo distribution</a:t>
            </a:r>
            <a:r>
              <a:rPr lang="en-GB" sz="2600" dirty="0">
                <a:latin typeface="Bodoni MT" panose="02070603080606020203" pitchFamily="18" charset="0"/>
              </a:rPr>
              <a:t> and physiological behaviour of the radiopharmaceutical</a:t>
            </a:r>
          </a:p>
          <a:p>
            <a:endParaRPr lang="en-KE" sz="2600" dirty="0"/>
          </a:p>
        </p:txBody>
      </p:sp>
      <p:sp>
        <p:nvSpPr>
          <p:cNvPr id="29"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28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row of samples for medical testing">
            <a:extLst>
              <a:ext uri="{FF2B5EF4-FFF2-40B4-BE49-F238E27FC236}">
                <a16:creationId xmlns:a16="http://schemas.microsoft.com/office/drawing/2014/main" id="{8F64380A-AC7B-43AA-A433-0307FFF7BDCA}"/>
              </a:ext>
            </a:extLst>
          </p:cNvPr>
          <p:cNvPicPr>
            <a:picLocks noChangeAspect="1"/>
          </p:cNvPicPr>
          <p:nvPr/>
        </p:nvPicPr>
        <p:blipFill rotWithShape="1">
          <a:blip r:embed="rId2"/>
          <a:srcRect l="468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00D47A-44BA-4E4D-AA22-0E3DA6652F58}"/>
              </a:ext>
            </a:extLst>
          </p:cNvPr>
          <p:cNvSpPr>
            <a:spLocks noGrp="1"/>
          </p:cNvSpPr>
          <p:nvPr>
            <p:ph type="title"/>
          </p:nvPr>
        </p:nvSpPr>
        <p:spPr>
          <a:xfrm>
            <a:off x="5827048" y="407987"/>
            <a:ext cx="5721484" cy="1325563"/>
          </a:xfrm>
        </p:spPr>
        <p:txBody>
          <a:bodyPr>
            <a:normAutofit/>
          </a:bodyPr>
          <a:lstStyle/>
          <a:p>
            <a:r>
              <a:rPr lang="en-US" sz="3400"/>
              <a:t>RADIOPHARMACEUTICALS</a:t>
            </a:r>
            <a:endParaRPr lang="en-KE" sz="3400"/>
          </a:p>
        </p:txBody>
      </p:sp>
      <p:sp>
        <p:nvSpPr>
          <p:cNvPr id="3" name="Content Placeholder 2">
            <a:extLst>
              <a:ext uri="{FF2B5EF4-FFF2-40B4-BE49-F238E27FC236}">
                <a16:creationId xmlns:a16="http://schemas.microsoft.com/office/drawing/2014/main" id="{267B1600-BDB1-433A-B69C-B414D8661EC7}"/>
              </a:ext>
            </a:extLst>
          </p:cNvPr>
          <p:cNvSpPr>
            <a:spLocks noGrp="1"/>
          </p:cNvSpPr>
          <p:nvPr>
            <p:ph idx="1"/>
          </p:nvPr>
        </p:nvSpPr>
        <p:spPr>
          <a:xfrm>
            <a:off x="5827048" y="1868487"/>
            <a:ext cx="5721484" cy="4351338"/>
          </a:xfrm>
        </p:spPr>
        <p:txBody>
          <a:bodyPr>
            <a:normAutofit/>
          </a:bodyPr>
          <a:lstStyle/>
          <a:p>
            <a:pPr>
              <a:buFont typeface="Wingdings" panose="05000000000000000000" pitchFamily="2" charset="2"/>
              <a:buChar char="v"/>
            </a:pPr>
            <a:r>
              <a:rPr lang="en-GB" dirty="0">
                <a:latin typeface="Bodoni MT" panose="02070603080606020203" pitchFamily="18" charset="0"/>
              </a:rPr>
              <a:t>Example: </a:t>
            </a:r>
            <a:r>
              <a:rPr lang="en-GB" baseline="30000" dirty="0">
                <a:latin typeface="Bodoni MT" panose="02070603080606020203" pitchFamily="18" charset="0"/>
              </a:rPr>
              <a:t>18</a:t>
            </a:r>
            <a:r>
              <a:rPr lang="en-GB" dirty="0">
                <a:latin typeface="Bodoni MT" panose="02070603080606020203" pitchFamily="18" charset="0"/>
              </a:rPr>
              <a:t>F-FDG. </a:t>
            </a:r>
            <a:r>
              <a:rPr lang="en-GB" baseline="30000" dirty="0">
                <a:latin typeface="Bodoni MT" panose="02070603080606020203" pitchFamily="18" charset="0"/>
              </a:rPr>
              <a:t>18</a:t>
            </a:r>
            <a:r>
              <a:rPr lang="en-GB" dirty="0">
                <a:latin typeface="Bodoni MT" panose="02070603080606020203" pitchFamily="18" charset="0"/>
              </a:rPr>
              <a:t>F is the radionuclide and FDG is the chemical compound otherwise referred to as the ligand</a:t>
            </a:r>
          </a:p>
          <a:p>
            <a:pPr>
              <a:buFont typeface="Wingdings" panose="05000000000000000000" pitchFamily="2" charset="2"/>
              <a:buChar char="v"/>
            </a:pPr>
            <a:r>
              <a:rPr lang="en-GB" dirty="0">
                <a:latin typeface="Bodoni MT" panose="02070603080606020203" pitchFamily="18" charset="0"/>
              </a:rPr>
              <a:t>The radioisotope is bound to the ligand, thus being dragged to the target organ </a:t>
            </a:r>
          </a:p>
          <a:p>
            <a:r>
              <a:rPr lang="en-GB" dirty="0">
                <a:latin typeface="Bodoni MT" panose="02070603080606020203" pitchFamily="18" charset="0"/>
              </a:rPr>
              <a:t>They normally have no pharmacologic effect, as they are used in </a:t>
            </a:r>
            <a:r>
              <a:rPr lang="en-GB" b="1" dirty="0">
                <a:solidFill>
                  <a:srgbClr val="FF0000"/>
                </a:solidFill>
                <a:latin typeface="Bodoni MT" panose="02070603080606020203" pitchFamily="18" charset="0"/>
              </a:rPr>
              <a:t>tracer quantities</a:t>
            </a:r>
          </a:p>
          <a:p>
            <a:endParaRPr lang="en-KE" dirty="0"/>
          </a:p>
        </p:txBody>
      </p:sp>
    </p:spTree>
    <p:extLst>
      <p:ext uri="{BB962C8B-B14F-4D97-AF65-F5344CB8AC3E}">
        <p14:creationId xmlns:p14="http://schemas.microsoft.com/office/powerpoint/2010/main" val="368248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7C52F6-6761-4DC6-88E6-78CE0AC5456D}"/>
              </a:ext>
            </a:extLst>
          </p:cNvPr>
          <p:cNvSpPr>
            <a:spLocks noGrp="1"/>
          </p:cNvSpPr>
          <p:nvPr>
            <p:ph type="title"/>
          </p:nvPr>
        </p:nvSpPr>
        <p:spPr>
          <a:xfrm>
            <a:off x="686834" y="1153572"/>
            <a:ext cx="3200400" cy="4461163"/>
          </a:xfrm>
        </p:spPr>
        <p:txBody>
          <a:bodyPr>
            <a:normAutofit/>
          </a:bodyPr>
          <a:lstStyle/>
          <a:p>
            <a:r>
              <a:rPr lang="en-US" sz="1900" dirty="0">
                <a:solidFill>
                  <a:srgbClr val="FFFFFF"/>
                </a:solidFill>
              </a:rPr>
              <a:t>RADIOPHARMACEUTICALS</a:t>
            </a:r>
            <a:endParaRPr lang="en-KE" sz="1900" dirty="0">
              <a:solidFill>
                <a:srgbClr val="FFFFFF"/>
              </a:solidFill>
            </a:endParaRPr>
          </a:p>
        </p:txBody>
      </p:sp>
      <p:sp>
        <p:nvSpPr>
          <p:cNvPr id="3" name="Content Placeholder 2">
            <a:extLst>
              <a:ext uri="{FF2B5EF4-FFF2-40B4-BE49-F238E27FC236}">
                <a16:creationId xmlns:a16="http://schemas.microsoft.com/office/drawing/2014/main" id="{07CFE379-0930-46EF-BCCC-A6B2F0E185B5}"/>
              </a:ext>
            </a:extLst>
          </p:cNvPr>
          <p:cNvSpPr>
            <a:spLocks noGrp="1"/>
          </p:cNvSpPr>
          <p:nvPr>
            <p:ph idx="1"/>
          </p:nvPr>
        </p:nvSpPr>
        <p:spPr>
          <a:xfrm>
            <a:off x="4447308" y="591344"/>
            <a:ext cx="6906491" cy="5585619"/>
          </a:xfrm>
        </p:spPr>
        <p:txBody>
          <a:bodyPr anchor="ctr">
            <a:normAutofit/>
          </a:bodyPr>
          <a:lstStyle/>
          <a:p>
            <a:r>
              <a:rPr lang="en-GB" sz="2600" dirty="0">
                <a:latin typeface="Bodoni MT" panose="02070603080606020203" pitchFamily="18" charset="0"/>
              </a:rPr>
              <a:t>Radiopharmaceuticals require much more handling immediately before administration to the patient when compared to other drugs.</a:t>
            </a:r>
          </a:p>
          <a:p>
            <a:r>
              <a:rPr lang="en-GB" sz="2600" dirty="0">
                <a:latin typeface="Bodoni MT" panose="02070603080606020203" pitchFamily="18" charset="0"/>
              </a:rPr>
              <a:t>Majority are characterised by </a:t>
            </a:r>
            <a:r>
              <a:rPr lang="en-GB" sz="2600" b="1" dirty="0">
                <a:solidFill>
                  <a:srgbClr val="FF0000"/>
                </a:solidFill>
                <a:latin typeface="Bodoni MT" panose="02070603080606020203" pitchFamily="18" charset="0"/>
              </a:rPr>
              <a:t>extremely short half life</a:t>
            </a:r>
            <a:r>
              <a:rPr lang="en-GB" sz="2600" dirty="0">
                <a:latin typeface="Bodoni MT" panose="02070603080606020203" pitchFamily="18" charset="0"/>
              </a:rPr>
              <a:t>, warranting production at the same site they will be used shortly before use</a:t>
            </a:r>
          </a:p>
          <a:p>
            <a:r>
              <a:rPr lang="en-GB" sz="2600" dirty="0">
                <a:latin typeface="Bodoni MT" panose="02070603080606020203" pitchFamily="18" charset="0"/>
              </a:rPr>
              <a:t>All </a:t>
            </a:r>
            <a:r>
              <a:rPr lang="en-GB" sz="2600" b="1" dirty="0">
                <a:solidFill>
                  <a:srgbClr val="FF0000"/>
                </a:solidFill>
                <a:latin typeface="Bodoni MT" panose="02070603080606020203" pitchFamily="18" charset="0"/>
              </a:rPr>
              <a:t>quality control </a:t>
            </a:r>
            <a:r>
              <a:rPr lang="en-GB" sz="2600" dirty="0">
                <a:latin typeface="Bodoni MT" panose="02070603080606020203" pitchFamily="18" charset="0"/>
              </a:rPr>
              <a:t>procedures applied to other pharmaceutical drugs are also applied to radiopharmaceuticals.</a:t>
            </a:r>
          </a:p>
          <a:p>
            <a:r>
              <a:rPr lang="en-GB" sz="2600" dirty="0">
                <a:latin typeface="Bodoni MT" panose="02070603080606020203" pitchFamily="18" charset="0"/>
              </a:rPr>
              <a:t>In addition radiopharmaceuticals are subjected to other tests such as radio-nuclidic or radiochemical purity</a:t>
            </a:r>
          </a:p>
          <a:p>
            <a:pPr marL="0" indent="0">
              <a:buNone/>
            </a:pPr>
            <a:endParaRPr lang="en-KE" sz="2600"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95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EF3C88-4055-43E1-88E8-293254A2E7D9}"/>
              </a:ext>
            </a:extLst>
          </p:cNvPr>
          <p:cNvSpPr>
            <a:spLocks noGrp="1"/>
          </p:cNvSpPr>
          <p:nvPr>
            <p:ph type="title"/>
          </p:nvPr>
        </p:nvSpPr>
        <p:spPr>
          <a:xfrm>
            <a:off x="838200" y="365125"/>
            <a:ext cx="5393361" cy="1325563"/>
          </a:xfrm>
        </p:spPr>
        <p:txBody>
          <a:bodyPr>
            <a:normAutofit/>
          </a:bodyPr>
          <a:lstStyle/>
          <a:p>
            <a:r>
              <a:rPr lang="en-US" dirty="0"/>
              <a:t>What is a radionuclide?</a:t>
            </a:r>
            <a:endParaRPr lang="en-KE" dirty="0"/>
          </a:p>
        </p:txBody>
      </p:sp>
      <p:sp>
        <p:nvSpPr>
          <p:cNvPr id="11"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1A73BF4A-2CFF-46B0-894D-418F5C86BE5C}"/>
              </a:ext>
            </a:extLst>
          </p:cNvPr>
          <p:cNvSpPr>
            <a:spLocks noGrp="1"/>
          </p:cNvSpPr>
          <p:nvPr>
            <p:ph idx="1"/>
          </p:nvPr>
        </p:nvSpPr>
        <p:spPr>
          <a:xfrm>
            <a:off x="838200" y="1825625"/>
            <a:ext cx="5393361" cy="4351338"/>
          </a:xfrm>
        </p:spPr>
        <p:txBody>
          <a:bodyPr>
            <a:normAutofit/>
          </a:bodyPr>
          <a:lstStyle/>
          <a:p>
            <a:r>
              <a:rPr lang="en-GB" sz="2400" dirty="0">
                <a:latin typeface="Bodoni MT" panose="02070603080606020203" pitchFamily="18" charset="0"/>
              </a:rPr>
              <a:t>Remember the structure of an atom?</a:t>
            </a:r>
          </a:p>
          <a:p>
            <a:r>
              <a:rPr lang="en-GB" sz="2400" dirty="0">
                <a:latin typeface="Bodoni MT" panose="02070603080606020203" pitchFamily="18" charset="0"/>
              </a:rPr>
              <a:t>Stable, unstable</a:t>
            </a:r>
          </a:p>
          <a:p>
            <a:r>
              <a:rPr lang="en-GB" sz="2400" dirty="0">
                <a:latin typeface="Bodoni MT" panose="02070603080606020203" pitchFamily="18" charset="0"/>
              </a:rPr>
              <a:t>Radionuclide: </a:t>
            </a:r>
            <a:r>
              <a:rPr lang="en-GB" sz="2400" b="1" dirty="0">
                <a:solidFill>
                  <a:srgbClr val="FF0000"/>
                </a:solidFill>
                <a:latin typeface="Bodoni MT" panose="02070603080606020203" pitchFamily="18" charset="0"/>
              </a:rPr>
              <a:t>Unstable nuclei that are stabilized upon radioactive decay.</a:t>
            </a:r>
          </a:p>
          <a:p>
            <a:r>
              <a:rPr lang="en-GB" sz="2400" dirty="0">
                <a:latin typeface="Bodoni MT" panose="02070603080606020203" pitchFamily="18" charset="0"/>
              </a:rPr>
              <a:t>Decay modes: a radionuclide may decay by emitting different types of ionising radiation: </a:t>
            </a:r>
            <a:r>
              <a:rPr lang="en-GB" sz="2400" b="1" dirty="0">
                <a:solidFill>
                  <a:srgbClr val="FF0000"/>
                </a:solidFill>
                <a:latin typeface="Bodoni MT" panose="02070603080606020203" pitchFamily="18" charset="0"/>
              </a:rPr>
              <a:t>alpha particle, </a:t>
            </a:r>
            <a:r>
              <a:rPr lang="el-GR" sz="2400" b="1" dirty="0">
                <a:solidFill>
                  <a:srgbClr val="FF0000"/>
                </a:solidFill>
              </a:rPr>
              <a:t>β</a:t>
            </a:r>
            <a:r>
              <a:rPr lang="en-GB" sz="2400" b="1" dirty="0">
                <a:solidFill>
                  <a:srgbClr val="FF0000"/>
                </a:solidFill>
                <a:latin typeface="Bodoni MT" panose="02070603080606020203" pitchFamily="18" charset="0"/>
              </a:rPr>
              <a:t>+ particle, </a:t>
            </a:r>
            <a:r>
              <a:rPr lang="el-GR" sz="2400" b="1" dirty="0">
                <a:solidFill>
                  <a:srgbClr val="FF0000"/>
                </a:solidFill>
              </a:rPr>
              <a:t>β</a:t>
            </a:r>
            <a:r>
              <a:rPr lang="en-GB" sz="2400" b="1" dirty="0">
                <a:solidFill>
                  <a:srgbClr val="FF0000"/>
                </a:solidFill>
                <a:latin typeface="Bodoni MT" panose="02070603080606020203" pitchFamily="18" charset="0"/>
              </a:rPr>
              <a:t>- particle a</a:t>
            </a:r>
            <a:r>
              <a:rPr lang="en-GB" sz="2400" dirty="0">
                <a:latin typeface="Bodoni MT" panose="02070603080606020203" pitchFamily="18" charset="0"/>
              </a:rPr>
              <a:t>nd </a:t>
            </a:r>
            <a:r>
              <a:rPr lang="en-GB" sz="2400" b="1" dirty="0">
                <a:solidFill>
                  <a:srgbClr val="FF0000"/>
                </a:solidFill>
                <a:latin typeface="Bodoni MT" panose="02070603080606020203" pitchFamily="18" charset="0"/>
              </a:rPr>
              <a:t>gamma rays</a:t>
            </a:r>
          </a:p>
          <a:p>
            <a:r>
              <a:rPr lang="en-GB" sz="2400" dirty="0">
                <a:latin typeface="Bodoni MT" panose="02070603080606020203" pitchFamily="18" charset="0"/>
              </a:rPr>
              <a:t>Decay mode of a radionuclide determines the imaging modality used and the therapeutic indication.</a:t>
            </a:r>
            <a:endParaRPr lang="en-ZA" sz="2400" dirty="0">
              <a:latin typeface="Bodoni MT" panose="02070603080606020203" pitchFamily="18" charset="0"/>
            </a:endParaRPr>
          </a:p>
          <a:p>
            <a:endParaRPr lang="en-KE" sz="1700" dirty="0"/>
          </a:p>
        </p:txBody>
      </p:sp>
      <p:sp>
        <p:nvSpPr>
          <p:cNvPr id="13" name="Oval 1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tomic Structure - FRCR Physics Notes">
            <a:extLst>
              <a:ext uri="{FF2B5EF4-FFF2-40B4-BE49-F238E27FC236}">
                <a16:creationId xmlns:a16="http://schemas.microsoft.com/office/drawing/2014/main" id="{7B193CC1-F5B4-4AA2-A1A2-F615E11546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87184" y="2176381"/>
            <a:ext cx="3781051" cy="186126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72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Scan of a human brain in a neurology clinic">
            <a:extLst>
              <a:ext uri="{FF2B5EF4-FFF2-40B4-BE49-F238E27FC236}">
                <a16:creationId xmlns:a16="http://schemas.microsoft.com/office/drawing/2014/main" id="{FC5B893B-80D2-4700-8F1D-FD636788344B}"/>
              </a:ext>
            </a:extLst>
          </p:cNvPr>
          <p:cNvPicPr>
            <a:picLocks noChangeAspect="1"/>
          </p:cNvPicPr>
          <p:nvPr/>
        </p:nvPicPr>
        <p:blipFill rotWithShape="1">
          <a:blip r:embed="rId2"/>
          <a:srcRect l="468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7F4905-1188-4907-862E-6922958B38BC}"/>
              </a:ext>
            </a:extLst>
          </p:cNvPr>
          <p:cNvSpPr>
            <a:spLocks noGrp="1"/>
          </p:cNvSpPr>
          <p:nvPr>
            <p:ph type="title"/>
          </p:nvPr>
        </p:nvSpPr>
        <p:spPr>
          <a:xfrm>
            <a:off x="5827048" y="407987"/>
            <a:ext cx="5721484" cy="1325563"/>
          </a:xfrm>
        </p:spPr>
        <p:txBody>
          <a:bodyPr>
            <a:normAutofit/>
          </a:bodyPr>
          <a:lstStyle/>
          <a:p>
            <a:r>
              <a:rPr lang="en-US" dirty="0"/>
              <a:t>IMAGING MODALITIES</a:t>
            </a:r>
            <a:endParaRPr lang="en-KE" dirty="0"/>
          </a:p>
        </p:txBody>
      </p:sp>
      <p:sp>
        <p:nvSpPr>
          <p:cNvPr id="3" name="Content Placeholder 2">
            <a:extLst>
              <a:ext uri="{FF2B5EF4-FFF2-40B4-BE49-F238E27FC236}">
                <a16:creationId xmlns:a16="http://schemas.microsoft.com/office/drawing/2014/main" id="{3F9627E4-43BA-4B43-86A7-7B294796E996}"/>
              </a:ext>
            </a:extLst>
          </p:cNvPr>
          <p:cNvSpPr>
            <a:spLocks noGrp="1"/>
          </p:cNvSpPr>
          <p:nvPr>
            <p:ph idx="1"/>
          </p:nvPr>
        </p:nvSpPr>
        <p:spPr>
          <a:xfrm>
            <a:off x="5827048" y="1868487"/>
            <a:ext cx="5721484" cy="4351338"/>
          </a:xfrm>
        </p:spPr>
        <p:txBody>
          <a:bodyPr>
            <a:normAutofit/>
          </a:bodyPr>
          <a:lstStyle/>
          <a:p>
            <a:r>
              <a:rPr lang="en-GB" sz="1800" dirty="0">
                <a:solidFill>
                  <a:srgbClr val="FF0000"/>
                </a:solidFill>
                <a:latin typeface="Bodoni MT" panose="02070603080606020203" pitchFamily="18" charset="0"/>
              </a:rPr>
              <a:t>PET</a:t>
            </a:r>
            <a:r>
              <a:rPr lang="en-GB" sz="1800" dirty="0">
                <a:latin typeface="Bodoni MT" panose="02070603080606020203" pitchFamily="18" charset="0"/>
              </a:rPr>
              <a:t>: Positron emission tomography</a:t>
            </a:r>
          </a:p>
          <a:p>
            <a:r>
              <a:rPr lang="en-GB" sz="1800" dirty="0">
                <a:solidFill>
                  <a:srgbClr val="FF0000"/>
                </a:solidFill>
                <a:latin typeface="Bodoni MT" panose="02070603080606020203" pitchFamily="18" charset="0"/>
              </a:rPr>
              <a:t>SPECT</a:t>
            </a:r>
            <a:r>
              <a:rPr lang="en-GB" sz="1800" dirty="0">
                <a:latin typeface="Bodoni MT" panose="02070603080606020203" pitchFamily="18" charset="0"/>
              </a:rPr>
              <a:t>: Single photon emission computed tomography</a:t>
            </a:r>
          </a:p>
          <a:p>
            <a:endParaRPr lang="en-GB" sz="1800" dirty="0">
              <a:latin typeface="Bodoni MT" panose="02070603080606020203" pitchFamily="18" charset="0"/>
            </a:endParaRPr>
          </a:p>
          <a:p>
            <a:r>
              <a:rPr lang="en-GB" sz="1800" dirty="0">
                <a:latin typeface="Bodoni MT" panose="02070603080606020203" pitchFamily="18" charset="0"/>
              </a:rPr>
              <a:t>PET: The radioactive isotope decays by emitting a positron</a:t>
            </a:r>
          </a:p>
          <a:p>
            <a:r>
              <a:rPr lang="en-GB" sz="1800" dirty="0">
                <a:latin typeface="Bodoni MT" panose="02070603080606020203" pitchFamily="18" charset="0"/>
              </a:rPr>
              <a:t>SPECT: The radioactive isotope decays by emitting a gamma ray</a:t>
            </a:r>
          </a:p>
          <a:p>
            <a:r>
              <a:rPr lang="en-GB" sz="1800" dirty="0">
                <a:latin typeface="Bodoni MT" panose="02070603080606020203" pitchFamily="18" charset="0"/>
              </a:rPr>
              <a:t>Different imaging modalities therefore require different radiopharmaceuticals, prepared in different sections of a radio pharmacy</a:t>
            </a:r>
          </a:p>
          <a:p>
            <a:r>
              <a:rPr lang="en-GB" sz="1800" dirty="0">
                <a:latin typeface="Bodoni MT" panose="02070603080606020203" pitchFamily="18" charset="0"/>
              </a:rPr>
              <a:t>Therefore:</a:t>
            </a:r>
          </a:p>
          <a:p>
            <a:r>
              <a:rPr lang="en-GB" sz="1800" b="1" dirty="0">
                <a:solidFill>
                  <a:srgbClr val="FF0000"/>
                </a:solidFill>
                <a:latin typeface="Bodoni MT" panose="02070603080606020203" pitchFamily="18" charset="0"/>
              </a:rPr>
              <a:t>                        PET Radiopharmacy</a:t>
            </a:r>
          </a:p>
          <a:p>
            <a:r>
              <a:rPr lang="en-GB" sz="1800" b="1" dirty="0">
                <a:solidFill>
                  <a:srgbClr val="FF0000"/>
                </a:solidFill>
                <a:latin typeface="Bodoni MT" panose="02070603080606020203" pitchFamily="18" charset="0"/>
              </a:rPr>
              <a:t>                        SPECT Radiopharmacy</a:t>
            </a:r>
          </a:p>
          <a:p>
            <a:endParaRPr lang="en-ZA" sz="1800" dirty="0"/>
          </a:p>
          <a:p>
            <a:endParaRPr lang="en-KE" sz="1100" dirty="0"/>
          </a:p>
        </p:txBody>
      </p:sp>
    </p:spTree>
    <p:extLst>
      <p:ext uri="{BB962C8B-B14F-4D97-AF65-F5344CB8AC3E}">
        <p14:creationId xmlns:p14="http://schemas.microsoft.com/office/powerpoint/2010/main" val="266939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972F6D-8D5B-42A9-A67A-E0FB8937BEC9}"/>
              </a:ext>
            </a:extLst>
          </p:cNvPr>
          <p:cNvSpPr>
            <a:spLocks noGrp="1"/>
          </p:cNvSpPr>
          <p:nvPr>
            <p:ph type="title"/>
          </p:nvPr>
        </p:nvSpPr>
        <p:spPr>
          <a:xfrm>
            <a:off x="686834" y="1153572"/>
            <a:ext cx="3200400" cy="4461163"/>
          </a:xfrm>
        </p:spPr>
        <p:txBody>
          <a:bodyPr>
            <a:normAutofit/>
          </a:bodyPr>
          <a:lstStyle/>
          <a:p>
            <a:r>
              <a:rPr lang="en-US">
                <a:solidFill>
                  <a:srgbClr val="FFFFFF"/>
                </a:solidFill>
              </a:rPr>
              <a:t>EXAMPLES</a:t>
            </a:r>
            <a:endParaRPr lang="en-KE">
              <a:solidFill>
                <a:srgbClr val="FFFFFF"/>
              </a:solidFill>
            </a:endParaRPr>
          </a:p>
        </p:txBody>
      </p:sp>
      <p:sp>
        <p:nvSpPr>
          <p:cNvPr id="13" name="Content Placeholder 2">
            <a:extLst>
              <a:ext uri="{FF2B5EF4-FFF2-40B4-BE49-F238E27FC236}">
                <a16:creationId xmlns:a16="http://schemas.microsoft.com/office/drawing/2014/main" id="{23A91B67-8F5C-47C2-A3D7-F8DB29ABCF6B}"/>
              </a:ext>
            </a:extLst>
          </p:cNvPr>
          <p:cNvSpPr>
            <a:spLocks noGrp="1"/>
          </p:cNvSpPr>
          <p:nvPr>
            <p:ph idx="1"/>
          </p:nvPr>
        </p:nvSpPr>
        <p:spPr>
          <a:xfrm>
            <a:off x="4447308" y="591344"/>
            <a:ext cx="6906491" cy="5585619"/>
          </a:xfrm>
        </p:spPr>
        <p:txBody>
          <a:bodyPr anchor="ctr">
            <a:normAutofit/>
          </a:bodyPr>
          <a:lstStyle/>
          <a:p>
            <a:r>
              <a:rPr lang="en-GB" sz="2200" b="1" baseline="30000" dirty="0">
                <a:solidFill>
                  <a:srgbClr val="FF0000"/>
                </a:solidFill>
                <a:latin typeface="Bodoni MT" panose="02070603080606020203" pitchFamily="18" charset="0"/>
              </a:rPr>
              <a:t>99m</a:t>
            </a:r>
            <a:r>
              <a:rPr lang="en-GB" sz="2200" b="1" dirty="0">
                <a:solidFill>
                  <a:srgbClr val="FF0000"/>
                </a:solidFill>
                <a:latin typeface="Bodoni MT" panose="02070603080606020203" pitchFamily="18" charset="0"/>
              </a:rPr>
              <a:t>Tc </a:t>
            </a:r>
            <a:r>
              <a:rPr lang="en-GB" sz="2200" dirty="0">
                <a:latin typeface="Bodoni MT" panose="02070603080606020203" pitchFamily="18" charset="0"/>
              </a:rPr>
              <a:t>decays by emitting </a:t>
            </a:r>
            <a:r>
              <a:rPr lang="en-GB" sz="2200" dirty="0">
                <a:solidFill>
                  <a:srgbClr val="FF0000"/>
                </a:solidFill>
                <a:latin typeface="Bodoni MT" panose="02070603080606020203" pitchFamily="18" charset="0"/>
              </a:rPr>
              <a:t>a </a:t>
            </a:r>
            <a:r>
              <a:rPr lang="en-GB" sz="2200" b="1" dirty="0">
                <a:solidFill>
                  <a:srgbClr val="FF0000"/>
                </a:solidFill>
                <a:latin typeface="Bodoni MT" panose="02070603080606020203" pitchFamily="18" charset="0"/>
              </a:rPr>
              <a:t>gamma ray </a:t>
            </a:r>
            <a:r>
              <a:rPr lang="en-GB" sz="2200" dirty="0">
                <a:latin typeface="Bodoni MT" panose="02070603080606020203" pitchFamily="18" charset="0"/>
              </a:rPr>
              <a:t>to </a:t>
            </a:r>
            <a:r>
              <a:rPr lang="en-GB" sz="2200" baseline="30000" dirty="0">
                <a:latin typeface="Bodoni MT" panose="02070603080606020203" pitchFamily="18" charset="0"/>
              </a:rPr>
              <a:t>99</a:t>
            </a:r>
            <a:r>
              <a:rPr lang="en-GB" sz="2200" dirty="0">
                <a:latin typeface="Bodoni MT" panose="02070603080606020203" pitchFamily="18" charset="0"/>
              </a:rPr>
              <a:t>Tc. When a patient is injected with </a:t>
            </a:r>
            <a:r>
              <a:rPr lang="en-GB" sz="2200" baseline="30000" dirty="0">
                <a:latin typeface="Bodoni MT" panose="02070603080606020203" pitchFamily="18" charset="0"/>
              </a:rPr>
              <a:t>99m</a:t>
            </a:r>
            <a:r>
              <a:rPr lang="en-GB" sz="2200" dirty="0">
                <a:latin typeface="Bodoni MT" panose="02070603080606020203" pitchFamily="18" charset="0"/>
              </a:rPr>
              <a:t>Tc, </a:t>
            </a:r>
            <a:r>
              <a:rPr lang="en-GB" sz="2200" b="1" dirty="0">
                <a:solidFill>
                  <a:srgbClr val="FF0000"/>
                </a:solidFill>
                <a:latin typeface="Bodoni MT" panose="02070603080606020203" pitchFamily="18" charset="0"/>
              </a:rPr>
              <a:t>SPECT</a:t>
            </a:r>
            <a:r>
              <a:rPr lang="en-GB" sz="2200" dirty="0">
                <a:latin typeface="Bodoni MT" panose="02070603080606020203" pitchFamily="18" charset="0"/>
              </a:rPr>
              <a:t> is used for imaging</a:t>
            </a:r>
          </a:p>
          <a:p>
            <a:r>
              <a:rPr lang="en-GB" sz="2200" b="1" baseline="30000" dirty="0">
                <a:solidFill>
                  <a:srgbClr val="FF0000"/>
                </a:solidFill>
                <a:latin typeface="Bodoni MT" panose="02070603080606020203" pitchFamily="18" charset="0"/>
              </a:rPr>
              <a:t>18</a:t>
            </a:r>
            <a:r>
              <a:rPr lang="en-GB" sz="2200" b="1" dirty="0">
                <a:solidFill>
                  <a:srgbClr val="FF0000"/>
                </a:solidFill>
                <a:latin typeface="Bodoni MT" panose="02070603080606020203" pitchFamily="18" charset="0"/>
              </a:rPr>
              <a:t>F-FDG</a:t>
            </a:r>
            <a:r>
              <a:rPr lang="en-GB" sz="2200" dirty="0">
                <a:latin typeface="Bodoni MT" panose="02070603080606020203" pitchFamily="18" charset="0"/>
              </a:rPr>
              <a:t> decays by emitting a </a:t>
            </a:r>
            <a:r>
              <a:rPr lang="en-GB" sz="2200" b="1" dirty="0">
                <a:solidFill>
                  <a:srgbClr val="FF0000"/>
                </a:solidFill>
                <a:latin typeface="Bodoni MT" panose="02070603080606020203" pitchFamily="18" charset="0"/>
              </a:rPr>
              <a:t>positron</a:t>
            </a:r>
            <a:r>
              <a:rPr lang="en-GB" sz="2200" dirty="0">
                <a:latin typeface="Bodoni MT" panose="02070603080606020203" pitchFamily="18" charset="0"/>
              </a:rPr>
              <a:t> to </a:t>
            </a:r>
            <a:r>
              <a:rPr lang="en-GB" sz="2200" baseline="30000" dirty="0">
                <a:latin typeface="Bodoni MT" panose="02070603080606020203" pitchFamily="18" charset="0"/>
              </a:rPr>
              <a:t>18</a:t>
            </a:r>
            <a:r>
              <a:rPr lang="en-GB" sz="2200" dirty="0">
                <a:latin typeface="Bodoni MT" panose="02070603080606020203" pitchFamily="18" charset="0"/>
              </a:rPr>
              <a:t>O. When a patient receives </a:t>
            </a:r>
            <a:r>
              <a:rPr lang="en-GB" sz="2200" baseline="30000" dirty="0">
                <a:latin typeface="Bodoni MT" panose="02070603080606020203" pitchFamily="18" charset="0"/>
              </a:rPr>
              <a:t>18</a:t>
            </a:r>
            <a:r>
              <a:rPr lang="en-GB" sz="2200" dirty="0">
                <a:latin typeface="Bodoni MT" panose="02070603080606020203" pitchFamily="18" charset="0"/>
              </a:rPr>
              <a:t>F-FDG, PET is used for imaging</a:t>
            </a:r>
          </a:p>
          <a:p>
            <a:r>
              <a:rPr lang="en-GB" sz="2200" baseline="30000" dirty="0">
                <a:latin typeface="Bodoni MT" panose="02070603080606020203" pitchFamily="18" charset="0"/>
              </a:rPr>
              <a:t>99m</a:t>
            </a:r>
            <a:r>
              <a:rPr lang="en-GB" sz="2200" dirty="0">
                <a:latin typeface="Bodoni MT" panose="02070603080606020203" pitchFamily="18" charset="0"/>
              </a:rPr>
              <a:t>Tc is prepared in a SPECT </a:t>
            </a:r>
            <a:r>
              <a:rPr lang="en-GB" sz="2200" dirty="0" err="1">
                <a:latin typeface="Bodoni MT" panose="02070603080606020203" pitchFamily="18" charset="0"/>
              </a:rPr>
              <a:t>radiopharmacy</a:t>
            </a:r>
            <a:r>
              <a:rPr lang="en-GB" sz="2200" dirty="0">
                <a:latin typeface="Bodoni MT" panose="02070603080606020203" pitchFamily="18" charset="0"/>
              </a:rPr>
              <a:t> while </a:t>
            </a:r>
            <a:r>
              <a:rPr lang="en-GB" sz="2200" baseline="30000" dirty="0">
                <a:latin typeface="Bodoni MT" panose="02070603080606020203" pitchFamily="18" charset="0"/>
              </a:rPr>
              <a:t>18</a:t>
            </a:r>
            <a:r>
              <a:rPr lang="en-GB" sz="2200" dirty="0">
                <a:latin typeface="Bodoni MT" panose="02070603080606020203" pitchFamily="18" charset="0"/>
              </a:rPr>
              <a:t>F-FDG is prepared in a PET </a:t>
            </a:r>
            <a:r>
              <a:rPr lang="en-GB" sz="2200" dirty="0" err="1">
                <a:latin typeface="Bodoni MT" panose="02070603080606020203" pitchFamily="18" charset="0"/>
              </a:rPr>
              <a:t>radiopharmacy</a:t>
            </a:r>
            <a:r>
              <a:rPr lang="en-GB" sz="2200" dirty="0">
                <a:latin typeface="Bodoni MT" panose="02070603080606020203" pitchFamily="18" charset="0"/>
              </a:rPr>
              <a:t>. The two cannot be prepared in the same space due to different energies therefore different shielding requirements</a:t>
            </a:r>
          </a:p>
          <a:p>
            <a:r>
              <a:rPr lang="en-ZA" sz="2200" dirty="0">
                <a:latin typeface="Bodoni MT" panose="02070603080606020203" pitchFamily="18" charset="0"/>
              </a:rPr>
              <a:t>Depending on the decay characteristics of the radionuclide, the radiopharmaceutical is used </a:t>
            </a:r>
            <a:r>
              <a:rPr lang="en-ZA" sz="2200" b="1" dirty="0">
                <a:latin typeface="Bodoni MT" panose="02070603080606020203" pitchFamily="18" charset="0"/>
              </a:rPr>
              <a:t>either for diagnosis or therapy</a:t>
            </a:r>
          </a:p>
          <a:p>
            <a:r>
              <a:rPr lang="en-ZA" sz="2200" b="1" dirty="0">
                <a:solidFill>
                  <a:srgbClr val="FF0000"/>
                </a:solidFill>
                <a:latin typeface="Bodoni MT" panose="02070603080606020203" pitchFamily="18" charset="0"/>
              </a:rPr>
              <a:t>Diagnostic radiopharmaceuticals decay by gamma emission or </a:t>
            </a:r>
            <a:r>
              <a:rPr lang="el-GR" sz="2200" b="1" dirty="0">
                <a:solidFill>
                  <a:srgbClr val="FF0000"/>
                </a:solidFill>
              </a:rPr>
              <a:t>β</a:t>
            </a:r>
            <a:r>
              <a:rPr lang="en-GB" sz="2200" b="1" dirty="0">
                <a:solidFill>
                  <a:srgbClr val="FF0000"/>
                </a:solidFill>
                <a:latin typeface="Bodoni MT" panose="02070603080606020203" pitchFamily="18" charset="0"/>
              </a:rPr>
              <a:t>+ emission whereas therapeutic radiopharmaceuticals decay by </a:t>
            </a:r>
            <a:r>
              <a:rPr lang="el-GR" sz="2200" b="1" dirty="0">
                <a:solidFill>
                  <a:srgbClr val="FF0000"/>
                </a:solidFill>
              </a:rPr>
              <a:t>β</a:t>
            </a:r>
            <a:r>
              <a:rPr lang="en-GB" sz="2200" b="1" dirty="0">
                <a:solidFill>
                  <a:srgbClr val="FF0000"/>
                </a:solidFill>
                <a:latin typeface="Bodoni MT" panose="02070603080606020203" pitchFamily="18" charset="0"/>
              </a:rPr>
              <a:t>- or </a:t>
            </a:r>
            <a:r>
              <a:rPr lang="el-GR" sz="2200" b="1" dirty="0">
                <a:solidFill>
                  <a:srgbClr val="FF0000"/>
                </a:solidFill>
              </a:rPr>
              <a:t>α</a:t>
            </a:r>
            <a:r>
              <a:rPr lang="en-GB" sz="2200" b="1" dirty="0">
                <a:solidFill>
                  <a:srgbClr val="FF0000"/>
                </a:solidFill>
                <a:latin typeface="Bodoni MT" panose="02070603080606020203" pitchFamily="18" charset="0"/>
              </a:rPr>
              <a:t> decay</a:t>
            </a:r>
            <a:endParaRPr lang="en-ZA" sz="2200" b="1" dirty="0">
              <a:solidFill>
                <a:srgbClr val="FF0000"/>
              </a:solidFill>
              <a:latin typeface="Bodoni MT" panose="02070603080606020203" pitchFamily="18" charset="0"/>
            </a:endParaRPr>
          </a:p>
          <a:p>
            <a:endParaRPr lang="en-KE" sz="2200"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02219"/>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1629</Words>
  <Application>Microsoft Office PowerPoint</Application>
  <PresentationFormat>Widescreen</PresentationFormat>
  <Paragraphs>161</Paragraphs>
  <Slides>39</Slides>
  <Notes>0</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ShapesVTI</vt:lpstr>
      <vt:lpstr>Office Theme</vt:lpstr>
      <vt:lpstr>BASICS OF RADIOPHARMACY</vt:lpstr>
      <vt:lpstr>Learning objectives</vt:lpstr>
      <vt:lpstr>What is a Radiopharmacy?</vt:lpstr>
      <vt:lpstr>RADIOPHARMACEUTICALS</vt:lpstr>
      <vt:lpstr>RADIOPHARMACEUTICALS</vt:lpstr>
      <vt:lpstr>RADIOPHARMACEUTICALS</vt:lpstr>
      <vt:lpstr>What is a radionuclide?</vt:lpstr>
      <vt:lpstr>IMAGING MODALITIES</vt:lpstr>
      <vt:lpstr>EXAMPLES</vt:lpstr>
      <vt:lpstr>Production of radiopharmaceuticals</vt:lpstr>
      <vt:lpstr>Methods of production of radiopharmaceuticals</vt:lpstr>
      <vt:lpstr>CYCLOTRON</vt:lpstr>
      <vt:lpstr>                                  HOT CELL</vt:lpstr>
      <vt:lpstr>PowerPoint Presentation</vt:lpstr>
      <vt:lpstr>Generator</vt:lpstr>
      <vt:lpstr>PRODUCTION OF RADIOPHARMACEUTICALS</vt:lpstr>
      <vt:lpstr>RADIOPHARMACY</vt:lpstr>
      <vt:lpstr>WORKING BEHIND A LEAD SHIELD</vt:lpstr>
      <vt:lpstr>Examples of radiopharmaceuticals, application and method of production</vt:lpstr>
      <vt:lpstr>Examples of radiopharmaceuticals, application and method of production</vt:lpstr>
      <vt:lpstr>QUALITY CONTROL</vt:lpstr>
      <vt:lpstr>QUALITY ASSURANCE IN THE RADIOPHARMACY</vt:lpstr>
      <vt:lpstr>QA in the Radiopharmacy</vt:lpstr>
      <vt:lpstr>RADIATION AND RADIOPHARMACEUTICALS</vt:lpstr>
      <vt:lpstr>PowerPoint Presentation</vt:lpstr>
      <vt:lpstr>WHY DO WE NEED TO PROTECT OURSELVES FROM RADIATION? </vt:lpstr>
      <vt:lpstr>DETERMINISTIC EFFECTS</vt:lpstr>
      <vt:lpstr>STOCHASTIC EFFECTS</vt:lpstr>
      <vt:lpstr>RADIATION PROTECTION</vt:lpstr>
      <vt:lpstr>DOSE LIMITS</vt:lpstr>
      <vt:lpstr>RADIATION MONITORING DEVICES</vt:lpstr>
      <vt:lpstr>DOSE LIMITS</vt:lpstr>
      <vt:lpstr>BASIC PRINCIPLES OF REDUCTION OF RADIATION DOSE</vt:lpstr>
      <vt:lpstr>How does nuclear medicine differ from radiology?</vt:lpstr>
      <vt:lpstr>PET/CT</vt:lpstr>
      <vt:lpstr>SPECT/CT</vt:lpstr>
      <vt:lpstr>Workflow in a radiopharmacy</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RADIOPHARMACY</dc:title>
  <dc:creator>Elizabeth Itotia</dc:creator>
  <cp:lastModifiedBy>Unknown User</cp:lastModifiedBy>
  <cp:revision>6</cp:revision>
  <dcterms:created xsi:type="dcterms:W3CDTF">2021-07-08T09:16:47Z</dcterms:created>
  <dcterms:modified xsi:type="dcterms:W3CDTF">2021-07-09T06:37:23Z</dcterms:modified>
</cp:coreProperties>
</file>